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6"/>
  </p:notesMasterIdLst>
  <p:sldIdLst>
    <p:sldId id="256" r:id="rId2"/>
    <p:sldId id="257" r:id="rId3"/>
    <p:sldId id="279" r:id="rId4"/>
    <p:sldId id="258" r:id="rId5"/>
    <p:sldId id="259"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80" r:id="rId25"/>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Tahoma" charset="0"/>
        <a:ea typeface="+mn-ea"/>
        <a:cs typeface="+mn-cs"/>
      </a:defRPr>
    </a:lvl1pPr>
    <a:lvl2pPr marL="457200" algn="l" rtl="0" eaLnBrk="0" fontAlgn="base" hangingPunct="0">
      <a:spcBef>
        <a:spcPct val="0"/>
      </a:spcBef>
      <a:spcAft>
        <a:spcPct val="0"/>
      </a:spcAft>
      <a:defRPr kern="1200">
        <a:solidFill>
          <a:schemeClr val="tx1"/>
        </a:solidFill>
        <a:latin typeface="Tahoma" charset="0"/>
        <a:ea typeface="+mn-ea"/>
        <a:cs typeface="+mn-cs"/>
      </a:defRPr>
    </a:lvl2pPr>
    <a:lvl3pPr marL="914400" algn="l" rtl="0" eaLnBrk="0" fontAlgn="base" hangingPunct="0">
      <a:spcBef>
        <a:spcPct val="0"/>
      </a:spcBef>
      <a:spcAft>
        <a:spcPct val="0"/>
      </a:spcAft>
      <a:defRPr kern="1200">
        <a:solidFill>
          <a:schemeClr val="tx1"/>
        </a:solidFill>
        <a:latin typeface="Tahoma" charset="0"/>
        <a:ea typeface="+mn-ea"/>
        <a:cs typeface="+mn-cs"/>
      </a:defRPr>
    </a:lvl3pPr>
    <a:lvl4pPr marL="1371600" algn="l" rtl="0" eaLnBrk="0" fontAlgn="base" hangingPunct="0">
      <a:spcBef>
        <a:spcPct val="0"/>
      </a:spcBef>
      <a:spcAft>
        <a:spcPct val="0"/>
      </a:spcAft>
      <a:defRPr kern="1200">
        <a:solidFill>
          <a:schemeClr val="tx1"/>
        </a:solidFill>
        <a:latin typeface="Tahoma" charset="0"/>
        <a:ea typeface="+mn-ea"/>
        <a:cs typeface="+mn-cs"/>
      </a:defRPr>
    </a:lvl4pPr>
    <a:lvl5pPr marL="1828800" algn="l" rtl="0" eaLnBrk="0" fontAlgn="base" hangingPunct="0">
      <a:spcBef>
        <a:spcPct val="0"/>
      </a:spcBef>
      <a:spcAft>
        <a:spcPct val="0"/>
      </a:spcAft>
      <a:defRPr kern="1200">
        <a:solidFill>
          <a:schemeClr val="tx1"/>
        </a:solidFill>
        <a:latin typeface="Tahoma" charset="0"/>
        <a:ea typeface="+mn-ea"/>
        <a:cs typeface="+mn-cs"/>
      </a:defRPr>
    </a:lvl5pPr>
    <a:lvl6pPr marL="2286000" algn="l" defTabSz="914400" rtl="0" eaLnBrk="1" latinLnBrk="0" hangingPunct="1">
      <a:defRPr kern="1200">
        <a:solidFill>
          <a:schemeClr val="tx1"/>
        </a:solidFill>
        <a:latin typeface="Tahoma" charset="0"/>
        <a:ea typeface="+mn-ea"/>
        <a:cs typeface="+mn-cs"/>
      </a:defRPr>
    </a:lvl6pPr>
    <a:lvl7pPr marL="2743200" algn="l" defTabSz="914400" rtl="0" eaLnBrk="1" latinLnBrk="0" hangingPunct="1">
      <a:defRPr kern="1200">
        <a:solidFill>
          <a:schemeClr val="tx1"/>
        </a:solidFill>
        <a:latin typeface="Tahoma" charset="0"/>
        <a:ea typeface="+mn-ea"/>
        <a:cs typeface="+mn-cs"/>
      </a:defRPr>
    </a:lvl7pPr>
    <a:lvl8pPr marL="3200400" algn="l" defTabSz="914400" rtl="0" eaLnBrk="1" latinLnBrk="0" hangingPunct="1">
      <a:defRPr kern="1200">
        <a:solidFill>
          <a:schemeClr val="tx1"/>
        </a:solidFill>
        <a:latin typeface="Tahoma" charset="0"/>
        <a:ea typeface="+mn-ea"/>
        <a:cs typeface="+mn-cs"/>
      </a:defRPr>
    </a:lvl8pPr>
    <a:lvl9pPr marL="3657600" algn="l" defTabSz="914400" rtl="0" eaLnBrk="1" latinLnBrk="0" hangingPunct="1">
      <a:defRPr kern="1200">
        <a:solidFill>
          <a:schemeClr val="tx1"/>
        </a:solidFill>
        <a:latin typeface="Tahoma"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C1C1C"/>
    <a:srgbClr val="336699"/>
    <a:srgbClr val="CC3300"/>
    <a:srgbClr val="FFFFFF"/>
    <a:srgbClr val="CC6600"/>
    <a:srgbClr val="3366CC"/>
    <a:srgbClr val="FFCC00"/>
    <a:srgbClr val="0099CC"/>
    <a:srgbClr val="0066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385" autoAdjust="0"/>
    <p:restoredTop sz="94660"/>
  </p:normalViewPr>
  <p:slideViewPr>
    <p:cSldViewPr>
      <p:cViewPr varScale="1">
        <p:scale>
          <a:sx n="56" d="100"/>
          <a:sy n="56" d="100"/>
        </p:scale>
        <p:origin x="1080" y="6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8BE5508-256E-473F-B8D7-CA9BE33BDB4A}" type="datetimeFigureOut">
              <a:rPr lang="en-US" smtClean="0"/>
              <a:t>4/1/2015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7D56542-8F8F-4203-B67E-80A544536DB1}" type="slidenum">
              <a:rPr lang="en-US" smtClean="0"/>
              <a:t>‹#›</a:t>
            </a:fld>
            <a:endParaRPr lang="en-US"/>
          </a:p>
        </p:txBody>
      </p:sp>
    </p:spTree>
    <p:extLst>
      <p:ext uri="{BB962C8B-B14F-4D97-AF65-F5344CB8AC3E}">
        <p14:creationId xmlns:p14="http://schemas.microsoft.com/office/powerpoint/2010/main" val="139271167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noFill/>
        </p:spPr>
        <p:txBody>
          <a:bodyPr/>
          <a:lstStyle/>
          <a:p>
            <a:fld id="{22D6D69E-3FCF-48D3-812B-674173DA5662}" type="slidenum">
              <a:rPr lang="en-US"/>
              <a:pPr/>
              <a:t>4</a:t>
            </a:fld>
            <a:endParaRPr lang="en-US"/>
          </a:p>
        </p:txBody>
      </p:sp>
      <p:sp>
        <p:nvSpPr>
          <p:cNvPr id="37891" name="Rectangle 2"/>
          <p:cNvSpPr>
            <a:spLocks noGrp="1" noRot="1" noChangeAspect="1" noChangeArrowheads="1" noTextEdit="1"/>
          </p:cNvSpPr>
          <p:nvPr>
            <p:ph type="sldImg"/>
          </p:nvPr>
        </p:nvSpPr>
        <p:spPr>
          <a:ln/>
        </p:spPr>
      </p:sp>
      <p:sp>
        <p:nvSpPr>
          <p:cNvPr id="37892" name="Rectangle 3"/>
          <p:cNvSpPr>
            <a:spLocks noGrp="1" noChangeArrowheads="1"/>
          </p:cNvSpPr>
          <p:nvPr>
            <p:ph type="body" idx="1"/>
          </p:nvPr>
        </p:nvSpPr>
        <p:spPr>
          <a:noFill/>
          <a:ln/>
        </p:spPr>
        <p:txBody>
          <a:bodyPr/>
          <a:lstStyle/>
          <a:p>
            <a:pPr eaLnBrk="1" hangingPunct="1"/>
            <a:endParaRPr lang="en-US" smtClean="0"/>
          </a:p>
        </p:txBody>
      </p:sp>
    </p:spTree>
    <p:extLst>
      <p:ext uri="{BB962C8B-B14F-4D97-AF65-F5344CB8AC3E}">
        <p14:creationId xmlns:p14="http://schemas.microsoft.com/office/powerpoint/2010/main" val="309235754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7"/>
          <p:cNvSpPr>
            <a:spLocks noGrp="1" noChangeArrowheads="1"/>
          </p:cNvSpPr>
          <p:nvPr>
            <p:ph type="sldNum" sz="quarter" idx="5"/>
          </p:nvPr>
        </p:nvSpPr>
        <p:spPr>
          <a:noFill/>
        </p:spPr>
        <p:txBody>
          <a:bodyPr/>
          <a:lstStyle/>
          <a:p>
            <a:fld id="{B593FDF2-42CB-4B28-941D-9B9471C1627C}" type="slidenum">
              <a:rPr lang="en-US"/>
              <a:pPr/>
              <a:t>5</a:t>
            </a:fld>
            <a:endParaRPr lang="en-US"/>
          </a:p>
        </p:txBody>
      </p:sp>
      <p:sp>
        <p:nvSpPr>
          <p:cNvPr id="38915" name="Rectangle 2"/>
          <p:cNvSpPr>
            <a:spLocks noGrp="1" noRot="1" noChangeAspect="1" noChangeArrowheads="1" noTextEdit="1"/>
          </p:cNvSpPr>
          <p:nvPr>
            <p:ph type="sldImg"/>
          </p:nvPr>
        </p:nvSpPr>
        <p:spPr>
          <a:ln/>
        </p:spPr>
      </p:sp>
      <p:sp>
        <p:nvSpPr>
          <p:cNvPr id="38916" name="Rectangle 3"/>
          <p:cNvSpPr>
            <a:spLocks noGrp="1" noChangeArrowheads="1"/>
          </p:cNvSpPr>
          <p:nvPr>
            <p:ph type="body" idx="1"/>
          </p:nvPr>
        </p:nvSpPr>
        <p:spPr>
          <a:noFill/>
          <a:ln/>
        </p:spPr>
        <p:txBody>
          <a:bodyPr/>
          <a:lstStyle/>
          <a:p>
            <a:pPr eaLnBrk="1" hangingPunct="1"/>
            <a:endParaRPr lang="en-US" smtClean="0"/>
          </a:p>
        </p:txBody>
      </p:sp>
    </p:spTree>
    <p:extLst>
      <p:ext uri="{BB962C8B-B14F-4D97-AF65-F5344CB8AC3E}">
        <p14:creationId xmlns:p14="http://schemas.microsoft.com/office/powerpoint/2010/main" val="382336202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11266" name="Rectangle 2"/>
          <p:cNvSpPr>
            <a:spLocks noGrp="1" noChangeArrowheads="1"/>
          </p:cNvSpPr>
          <p:nvPr>
            <p:ph type="ctrTitle"/>
          </p:nvPr>
        </p:nvSpPr>
        <p:spPr>
          <a:xfrm>
            <a:off x="0" y="3733800"/>
            <a:ext cx="9144000" cy="838200"/>
          </a:xfrm>
        </p:spPr>
        <p:txBody>
          <a:bodyPr/>
          <a:lstStyle>
            <a:lvl1pPr>
              <a:defRPr sz="4000"/>
            </a:lvl1pPr>
          </a:lstStyle>
          <a:p>
            <a:pPr lvl="0"/>
            <a:r>
              <a:rPr lang="en-US" noProof="0" smtClean="0"/>
              <a:t>Click to edit Master title style</a:t>
            </a:r>
          </a:p>
        </p:txBody>
      </p:sp>
      <p:sp>
        <p:nvSpPr>
          <p:cNvPr id="11267" name="Rectangle 3"/>
          <p:cNvSpPr>
            <a:spLocks noGrp="1" noChangeArrowheads="1"/>
          </p:cNvSpPr>
          <p:nvPr>
            <p:ph type="subTitle" idx="1"/>
          </p:nvPr>
        </p:nvSpPr>
        <p:spPr>
          <a:xfrm>
            <a:off x="0" y="4572000"/>
            <a:ext cx="6934200" cy="685800"/>
          </a:xfrm>
        </p:spPr>
        <p:txBody>
          <a:bodyPr/>
          <a:lstStyle>
            <a:lvl1pPr marL="0" indent="0">
              <a:buFontTx/>
              <a:buNone/>
              <a:defRPr/>
            </a:lvl1pPr>
          </a:lstStyle>
          <a:p>
            <a:pPr lvl="0"/>
            <a:r>
              <a:rPr lang="en-US" noProof="0" smtClean="0"/>
              <a:t>Click to edit Master subtitle style</a:t>
            </a:r>
          </a:p>
        </p:txBody>
      </p:sp>
      <p:sp>
        <p:nvSpPr>
          <p:cNvPr id="11268" name="Rectangle 4"/>
          <p:cNvSpPr>
            <a:spLocks noGrp="1" noChangeArrowheads="1"/>
          </p:cNvSpPr>
          <p:nvPr>
            <p:ph type="dt" sz="half" idx="2"/>
          </p:nvPr>
        </p:nvSpPr>
        <p:spPr>
          <a:xfrm>
            <a:off x="0" y="6689725"/>
            <a:ext cx="2133600" cy="168275"/>
          </a:xfrm>
        </p:spPr>
        <p:txBody>
          <a:bodyPr/>
          <a:lstStyle>
            <a:lvl1pPr>
              <a:defRPr b="0"/>
            </a:lvl1pPr>
          </a:lstStyle>
          <a:p>
            <a:endParaRPr lang="en-US"/>
          </a:p>
        </p:txBody>
      </p:sp>
      <p:sp>
        <p:nvSpPr>
          <p:cNvPr id="11269" name="Rectangle 5"/>
          <p:cNvSpPr>
            <a:spLocks noGrp="1" noChangeArrowheads="1"/>
          </p:cNvSpPr>
          <p:nvPr>
            <p:ph type="ftr" sz="quarter" idx="3"/>
          </p:nvPr>
        </p:nvSpPr>
        <p:spPr/>
        <p:txBody>
          <a:bodyPr/>
          <a:lstStyle>
            <a:lvl1pPr>
              <a:defRPr b="0"/>
            </a:lvl1pPr>
          </a:lstStyle>
          <a:p>
            <a:endParaRPr lang="en-US"/>
          </a:p>
        </p:txBody>
      </p:sp>
      <p:sp>
        <p:nvSpPr>
          <p:cNvPr id="11270" name="Rectangle 6"/>
          <p:cNvSpPr>
            <a:spLocks noGrp="1" noChangeArrowheads="1"/>
          </p:cNvSpPr>
          <p:nvPr>
            <p:ph type="sldNum" sz="quarter" idx="4"/>
          </p:nvPr>
        </p:nvSpPr>
        <p:spPr>
          <a:xfrm>
            <a:off x="7010400" y="6689725"/>
            <a:ext cx="2133600" cy="168275"/>
          </a:xfrm>
        </p:spPr>
        <p:txBody>
          <a:bodyPr/>
          <a:lstStyle>
            <a:lvl1pPr>
              <a:defRPr b="0"/>
            </a:lvl1pPr>
          </a:lstStyle>
          <a:p>
            <a:fld id="{5B26423D-1493-4A6B-A369-C55102BB78EB}" type="slidenum">
              <a:rPr lang="en-US"/>
              <a:pPr/>
              <a:t>‹#›</a:t>
            </a:fld>
            <a:endParaRPr lang="en-US"/>
          </a:p>
        </p:txBody>
      </p:sp>
    </p:spTree>
  </p:cSld>
  <p:clrMapOvr>
    <a:masterClrMapping/>
  </p:clrMapOvr>
  <p:transition spd="med">
    <p:fade thruBlk="1"/>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FCE4F15C-665F-4C77-B7AE-3085779A66E8}" type="slidenum">
              <a:rPr lang="en-US"/>
              <a:pPr/>
              <a:t>‹#›</a:t>
            </a:fld>
            <a:endParaRPr lang="en-US"/>
          </a:p>
        </p:txBody>
      </p:sp>
    </p:spTree>
    <p:extLst>
      <p:ext uri="{BB962C8B-B14F-4D97-AF65-F5344CB8AC3E}">
        <p14:creationId xmlns:p14="http://schemas.microsoft.com/office/powerpoint/2010/main" val="1508139890"/>
      </p:ext>
    </p:extLst>
  </p:cSld>
  <p:clrMapOvr>
    <a:masterClrMapping/>
  </p:clrMapOvr>
  <p:transition spd="med">
    <p:fade thruBlk="1"/>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38950" y="152400"/>
            <a:ext cx="1924050" cy="60960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066800" y="152400"/>
            <a:ext cx="5619750" cy="60960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74A0F3CB-F368-49DA-A0D7-77CF82A6CE78}" type="slidenum">
              <a:rPr lang="en-US"/>
              <a:pPr/>
              <a:t>‹#›</a:t>
            </a:fld>
            <a:endParaRPr lang="en-US"/>
          </a:p>
        </p:txBody>
      </p:sp>
    </p:spTree>
    <p:extLst>
      <p:ext uri="{BB962C8B-B14F-4D97-AF65-F5344CB8AC3E}">
        <p14:creationId xmlns:p14="http://schemas.microsoft.com/office/powerpoint/2010/main" val="1506953614"/>
      </p:ext>
    </p:extLst>
  </p:cSld>
  <p:clrMapOvr>
    <a:masterClrMapping/>
  </p:clrMapOvr>
  <p:transition spd="med">
    <p:fade thruBlk="1"/>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F6EA5317-C9FB-4F36-B9DA-941D78B57FEC}" type="slidenum">
              <a:rPr lang="en-US"/>
              <a:pPr/>
              <a:t>‹#›</a:t>
            </a:fld>
            <a:endParaRPr lang="en-US"/>
          </a:p>
        </p:txBody>
      </p:sp>
    </p:spTree>
    <p:extLst>
      <p:ext uri="{BB962C8B-B14F-4D97-AF65-F5344CB8AC3E}">
        <p14:creationId xmlns:p14="http://schemas.microsoft.com/office/powerpoint/2010/main" val="2569564677"/>
      </p:ext>
    </p:extLst>
  </p:cSld>
  <p:clrMapOvr>
    <a:masterClrMapping/>
  </p:clrMapOvr>
  <p:transition spd="med">
    <p:fade thruBlk="1"/>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78F7F2B8-60DA-40F9-B77F-A923D46ADB3D}" type="slidenum">
              <a:rPr lang="en-US"/>
              <a:pPr/>
              <a:t>‹#›</a:t>
            </a:fld>
            <a:endParaRPr lang="en-US"/>
          </a:p>
        </p:txBody>
      </p:sp>
    </p:spTree>
    <p:extLst>
      <p:ext uri="{BB962C8B-B14F-4D97-AF65-F5344CB8AC3E}">
        <p14:creationId xmlns:p14="http://schemas.microsoft.com/office/powerpoint/2010/main" val="204115620"/>
      </p:ext>
    </p:extLst>
  </p:cSld>
  <p:clrMapOvr>
    <a:masterClrMapping/>
  </p:clrMapOvr>
  <p:transition spd="med">
    <p:fade thruBlk="1"/>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066800" y="990600"/>
            <a:ext cx="3771900" cy="5257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991100" y="990600"/>
            <a:ext cx="3771900" cy="5257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41405877-80A4-4ADA-9614-62A0180A0D38}" type="slidenum">
              <a:rPr lang="en-US"/>
              <a:pPr/>
              <a:t>‹#›</a:t>
            </a:fld>
            <a:endParaRPr lang="en-US"/>
          </a:p>
        </p:txBody>
      </p:sp>
    </p:spTree>
    <p:extLst>
      <p:ext uri="{BB962C8B-B14F-4D97-AF65-F5344CB8AC3E}">
        <p14:creationId xmlns:p14="http://schemas.microsoft.com/office/powerpoint/2010/main" val="943465326"/>
      </p:ext>
    </p:extLst>
  </p:cSld>
  <p:clrMapOvr>
    <a:masterClrMapping/>
  </p:clrMapOvr>
  <p:transition spd="med">
    <p:fade thruBlk="1"/>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AEA5F641-20C0-4287-B686-215D275DB741}" type="slidenum">
              <a:rPr lang="en-US"/>
              <a:pPr/>
              <a:t>‹#›</a:t>
            </a:fld>
            <a:endParaRPr lang="en-US"/>
          </a:p>
        </p:txBody>
      </p:sp>
    </p:spTree>
    <p:extLst>
      <p:ext uri="{BB962C8B-B14F-4D97-AF65-F5344CB8AC3E}">
        <p14:creationId xmlns:p14="http://schemas.microsoft.com/office/powerpoint/2010/main" val="127550078"/>
      </p:ext>
    </p:extLst>
  </p:cSld>
  <p:clrMapOvr>
    <a:masterClrMapping/>
  </p:clrMapOvr>
  <p:transition spd="med">
    <p:fade thruBlk="1"/>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FB097045-FD8B-4694-A95A-F1D5960B9774}" type="slidenum">
              <a:rPr lang="en-US"/>
              <a:pPr/>
              <a:t>‹#›</a:t>
            </a:fld>
            <a:endParaRPr lang="en-US"/>
          </a:p>
        </p:txBody>
      </p:sp>
    </p:spTree>
    <p:extLst>
      <p:ext uri="{BB962C8B-B14F-4D97-AF65-F5344CB8AC3E}">
        <p14:creationId xmlns:p14="http://schemas.microsoft.com/office/powerpoint/2010/main" val="3464616765"/>
      </p:ext>
    </p:extLst>
  </p:cSld>
  <p:clrMapOvr>
    <a:masterClrMapping/>
  </p:clrMapOvr>
  <p:transition spd="med">
    <p:fade thruBlk="1"/>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70707008-1908-4933-87DE-E1C3E77D83FC}" type="slidenum">
              <a:rPr lang="en-US"/>
              <a:pPr/>
              <a:t>‹#›</a:t>
            </a:fld>
            <a:endParaRPr lang="en-US"/>
          </a:p>
        </p:txBody>
      </p:sp>
    </p:spTree>
    <p:extLst>
      <p:ext uri="{BB962C8B-B14F-4D97-AF65-F5344CB8AC3E}">
        <p14:creationId xmlns:p14="http://schemas.microsoft.com/office/powerpoint/2010/main" val="3520894931"/>
      </p:ext>
    </p:extLst>
  </p:cSld>
  <p:clrMapOvr>
    <a:masterClrMapping/>
  </p:clrMapOvr>
  <p:transition spd="med">
    <p:fade thruBlk="1"/>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7EDB9516-091D-4503-8715-3B3F2F99E281}" type="slidenum">
              <a:rPr lang="en-US"/>
              <a:pPr/>
              <a:t>‹#›</a:t>
            </a:fld>
            <a:endParaRPr lang="en-US"/>
          </a:p>
        </p:txBody>
      </p:sp>
    </p:spTree>
    <p:extLst>
      <p:ext uri="{BB962C8B-B14F-4D97-AF65-F5344CB8AC3E}">
        <p14:creationId xmlns:p14="http://schemas.microsoft.com/office/powerpoint/2010/main" val="4069166639"/>
      </p:ext>
    </p:extLst>
  </p:cSld>
  <p:clrMapOvr>
    <a:masterClrMapping/>
  </p:clrMapOvr>
  <p:transition spd="med">
    <p:fade thruBlk="1"/>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B86704D5-4F60-41DB-9F35-CC07CC8B7AD4}" type="slidenum">
              <a:rPr lang="en-US"/>
              <a:pPr/>
              <a:t>‹#›</a:t>
            </a:fld>
            <a:endParaRPr lang="en-US"/>
          </a:p>
        </p:txBody>
      </p:sp>
    </p:spTree>
    <p:extLst>
      <p:ext uri="{BB962C8B-B14F-4D97-AF65-F5344CB8AC3E}">
        <p14:creationId xmlns:p14="http://schemas.microsoft.com/office/powerpoint/2010/main" val="104644014"/>
      </p:ext>
    </p:extLst>
  </p:cSld>
  <p:clrMapOvr>
    <a:masterClrMapping/>
  </p:clrMapOvr>
  <p:transition spd="med">
    <p:fade thruBlk="1"/>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1066800" y="152400"/>
            <a:ext cx="7162800" cy="685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1066800" y="990600"/>
            <a:ext cx="7696200" cy="5257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0" y="6661150"/>
            <a:ext cx="2133600" cy="196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000" b="1">
                <a:latin typeface="Arial" charset="0"/>
              </a:defRPr>
            </a:lvl1pPr>
          </a:lstStyle>
          <a:p>
            <a:endParaRPr lang="en-US"/>
          </a:p>
        </p:txBody>
      </p:sp>
      <p:sp>
        <p:nvSpPr>
          <p:cNvPr id="1029" name="Rectangle 5"/>
          <p:cNvSpPr>
            <a:spLocks noGrp="1" noChangeArrowheads="1"/>
          </p:cNvSpPr>
          <p:nvPr>
            <p:ph type="ftr" sz="quarter" idx="3"/>
          </p:nvPr>
        </p:nvSpPr>
        <p:spPr bwMode="auto">
          <a:xfrm>
            <a:off x="3124200" y="6689725"/>
            <a:ext cx="2895600" cy="168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000" b="1">
                <a:latin typeface="Arial" charset="0"/>
              </a:defRPr>
            </a:lvl1pPr>
          </a:lstStyle>
          <a:p>
            <a:endParaRPr lang="en-US"/>
          </a:p>
        </p:txBody>
      </p:sp>
      <p:sp>
        <p:nvSpPr>
          <p:cNvPr id="1030" name="Rectangle 6"/>
          <p:cNvSpPr>
            <a:spLocks noGrp="1" noChangeArrowheads="1"/>
          </p:cNvSpPr>
          <p:nvPr>
            <p:ph type="sldNum" sz="quarter" idx="4"/>
          </p:nvPr>
        </p:nvSpPr>
        <p:spPr bwMode="auto">
          <a:xfrm>
            <a:off x="7010400" y="6689725"/>
            <a:ext cx="2133600" cy="136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000" b="1">
                <a:latin typeface="Arial" charset="0"/>
              </a:defRPr>
            </a:lvl1pPr>
          </a:lstStyle>
          <a:p>
            <a:fld id="{36A367D7-A57C-4546-B2A8-B2E9B9BE1F2A}" type="slidenum">
              <a:rPr lang="en-US"/>
              <a:pPr/>
              <a:t>‹#›</a:t>
            </a:fld>
            <a:endParaRPr lang="en-US"/>
          </a:p>
        </p:txBody>
      </p:sp>
    </p:spTree>
  </p:cSld>
  <p:clrMap bg1="dk2" tx1="lt1" bg2="dk1"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spd="med">
    <p:fade thruBlk="1"/>
  </p:transition>
  <p:txStyles>
    <p:titleStyle>
      <a:lvl1pPr algn="l" rtl="0" eaLnBrk="1" fontAlgn="base" hangingPunct="1">
        <a:spcBef>
          <a:spcPct val="0"/>
        </a:spcBef>
        <a:spcAft>
          <a:spcPct val="0"/>
        </a:spcAft>
        <a:defRPr sz="3200">
          <a:solidFill>
            <a:schemeClr val="tx2"/>
          </a:solidFill>
          <a:latin typeface="+mj-lt"/>
          <a:ea typeface="+mj-ea"/>
          <a:cs typeface="+mj-cs"/>
        </a:defRPr>
      </a:lvl1pPr>
      <a:lvl2pPr algn="l" rtl="0" eaLnBrk="1" fontAlgn="base" hangingPunct="1">
        <a:spcBef>
          <a:spcPct val="0"/>
        </a:spcBef>
        <a:spcAft>
          <a:spcPct val="0"/>
        </a:spcAft>
        <a:defRPr sz="3200">
          <a:solidFill>
            <a:schemeClr val="tx2"/>
          </a:solidFill>
          <a:latin typeface="Arial Black" pitchFamily="34" charset="0"/>
        </a:defRPr>
      </a:lvl2pPr>
      <a:lvl3pPr algn="l" rtl="0" eaLnBrk="1" fontAlgn="base" hangingPunct="1">
        <a:spcBef>
          <a:spcPct val="0"/>
        </a:spcBef>
        <a:spcAft>
          <a:spcPct val="0"/>
        </a:spcAft>
        <a:defRPr sz="3200">
          <a:solidFill>
            <a:schemeClr val="tx2"/>
          </a:solidFill>
          <a:latin typeface="Arial Black" pitchFamily="34" charset="0"/>
        </a:defRPr>
      </a:lvl3pPr>
      <a:lvl4pPr algn="l" rtl="0" eaLnBrk="1" fontAlgn="base" hangingPunct="1">
        <a:spcBef>
          <a:spcPct val="0"/>
        </a:spcBef>
        <a:spcAft>
          <a:spcPct val="0"/>
        </a:spcAft>
        <a:defRPr sz="3200">
          <a:solidFill>
            <a:schemeClr val="tx2"/>
          </a:solidFill>
          <a:latin typeface="Arial Black" pitchFamily="34" charset="0"/>
        </a:defRPr>
      </a:lvl4pPr>
      <a:lvl5pPr algn="l" rtl="0" eaLnBrk="1" fontAlgn="base" hangingPunct="1">
        <a:spcBef>
          <a:spcPct val="0"/>
        </a:spcBef>
        <a:spcAft>
          <a:spcPct val="0"/>
        </a:spcAft>
        <a:defRPr sz="3200">
          <a:solidFill>
            <a:schemeClr val="tx2"/>
          </a:solidFill>
          <a:latin typeface="Arial Black" pitchFamily="34" charset="0"/>
        </a:defRPr>
      </a:lvl5pPr>
      <a:lvl6pPr marL="457200" algn="l" rtl="0" eaLnBrk="1" fontAlgn="base" hangingPunct="1">
        <a:spcBef>
          <a:spcPct val="0"/>
        </a:spcBef>
        <a:spcAft>
          <a:spcPct val="0"/>
        </a:spcAft>
        <a:defRPr sz="3200">
          <a:solidFill>
            <a:schemeClr val="tx2"/>
          </a:solidFill>
          <a:latin typeface="Arial Black" pitchFamily="34" charset="0"/>
        </a:defRPr>
      </a:lvl6pPr>
      <a:lvl7pPr marL="914400" algn="l" rtl="0" eaLnBrk="1" fontAlgn="base" hangingPunct="1">
        <a:spcBef>
          <a:spcPct val="0"/>
        </a:spcBef>
        <a:spcAft>
          <a:spcPct val="0"/>
        </a:spcAft>
        <a:defRPr sz="3200">
          <a:solidFill>
            <a:schemeClr val="tx2"/>
          </a:solidFill>
          <a:latin typeface="Arial Black" pitchFamily="34" charset="0"/>
        </a:defRPr>
      </a:lvl7pPr>
      <a:lvl8pPr marL="1371600" algn="l" rtl="0" eaLnBrk="1" fontAlgn="base" hangingPunct="1">
        <a:spcBef>
          <a:spcPct val="0"/>
        </a:spcBef>
        <a:spcAft>
          <a:spcPct val="0"/>
        </a:spcAft>
        <a:defRPr sz="3200">
          <a:solidFill>
            <a:schemeClr val="tx2"/>
          </a:solidFill>
          <a:latin typeface="Arial Black" pitchFamily="34" charset="0"/>
        </a:defRPr>
      </a:lvl8pPr>
      <a:lvl9pPr marL="1828800" algn="l" rtl="0" eaLnBrk="1" fontAlgn="base" hangingPunct="1">
        <a:spcBef>
          <a:spcPct val="0"/>
        </a:spcBef>
        <a:spcAft>
          <a:spcPct val="0"/>
        </a:spcAft>
        <a:defRPr sz="3200">
          <a:solidFill>
            <a:schemeClr val="tx2"/>
          </a:solidFill>
          <a:latin typeface="Arial Black" pitchFamily="34" charset="0"/>
        </a:defRPr>
      </a:lvl9pPr>
    </p:titleStyle>
    <p:bodyStyle>
      <a:lvl1pPr marL="342900" indent="-342900" algn="l" rtl="0" eaLnBrk="1" fontAlgn="base" hangingPunct="1">
        <a:spcBef>
          <a:spcPct val="20000"/>
        </a:spcBef>
        <a:spcAft>
          <a:spcPct val="0"/>
        </a:spcAft>
        <a:buChar char="•"/>
        <a:defRPr sz="2800" b="1">
          <a:solidFill>
            <a:schemeClr val="tx1"/>
          </a:solidFill>
          <a:latin typeface="+mn-lt"/>
          <a:ea typeface="+mn-ea"/>
          <a:cs typeface="+mn-cs"/>
        </a:defRPr>
      </a:lvl1pPr>
      <a:lvl2pPr marL="742950" indent="-285750" algn="l" rtl="0" eaLnBrk="1" fontAlgn="base" hangingPunct="1">
        <a:spcBef>
          <a:spcPct val="20000"/>
        </a:spcBef>
        <a:spcAft>
          <a:spcPct val="0"/>
        </a:spcAft>
        <a:buChar char="–"/>
        <a:defRPr sz="2400" b="1">
          <a:solidFill>
            <a:schemeClr val="tx1"/>
          </a:solidFill>
          <a:latin typeface="+mn-lt"/>
        </a:defRPr>
      </a:lvl2pPr>
      <a:lvl3pPr marL="1143000" indent="-228600" algn="l" rtl="0" eaLnBrk="1" fontAlgn="base" hangingPunct="1">
        <a:spcBef>
          <a:spcPct val="20000"/>
        </a:spcBef>
        <a:spcAft>
          <a:spcPct val="0"/>
        </a:spcAft>
        <a:buChar char="•"/>
        <a:defRPr sz="2000" b="1">
          <a:solidFill>
            <a:schemeClr val="tx1"/>
          </a:solidFill>
          <a:latin typeface="+mn-lt"/>
        </a:defRPr>
      </a:lvl3pPr>
      <a:lvl4pPr marL="1600200" indent="-228600" algn="l" rtl="0" eaLnBrk="1" fontAlgn="base" hangingPunct="1">
        <a:spcBef>
          <a:spcPct val="20000"/>
        </a:spcBef>
        <a:spcAft>
          <a:spcPct val="0"/>
        </a:spcAft>
        <a:buChar char="–"/>
        <a:defRPr b="1">
          <a:solidFill>
            <a:schemeClr val="tx1"/>
          </a:solidFill>
          <a:latin typeface="+mn-lt"/>
        </a:defRPr>
      </a:lvl4pPr>
      <a:lvl5pPr marL="2057400" indent="-228600" algn="l" rtl="0" eaLnBrk="1" fontAlgn="base" hangingPunct="1">
        <a:spcBef>
          <a:spcPct val="20000"/>
        </a:spcBef>
        <a:spcAft>
          <a:spcPct val="0"/>
        </a:spcAft>
        <a:buChar char="»"/>
        <a:defRPr b="1">
          <a:solidFill>
            <a:schemeClr val="tx1"/>
          </a:solidFill>
          <a:latin typeface="+mn-lt"/>
        </a:defRPr>
      </a:lvl5pPr>
      <a:lvl6pPr marL="2514600" indent="-228600" algn="l" rtl="0" eaLnBrk="1" fontAlgn="base" hangingPunct="1">
        <a:spcBef>
          <a:spcPct val="20000"/>
        </a:spcBef>
        <a:spcAft>
          <a:spcPct val="0"/>
        </a:spcAft>
        <a:buChar char="»"/>
        <a:defRPr b="1">
          <a:solidFill>
            <a:schemeClr val="tx1"/>
          </a:solidFill>
          <a:latin typeface="+mn-lt"/>
        </a:defRPr>
      </a:lvl6pPr>
      <a:lvl7pPr marL="2971800" indent="-228600" algn="l" rtl="0" eaLnBrk="1" fontAlgn="base" hangingPunct="1">
        <a:spcBef>
          <a:spcPct val="20000"/>
        </a:spcBef>
        <a:spcAft>
          <a:spcPct val="0"/>
        </a:spcAft>
        <a:buChar char="»"/>
        <a:defRPr b="1">
          <a:solidFill>
            <a:schemeClr val="tx1"/>
          </a:solidFill>
          <a:latin typeface="+mn-lt"/>
        </a:defRPr>
      </a:lvl7pPr>
      <a:lvl8pPr marL="3429000" indent="-228600" algn="l" rtl="0" eaLnBrk="1" fontAlgn="base" hangingPunct="1">
        <a:spcBef>
          <a:spcPct val="20000"/>
        </a:spcBef>
        <a:spcAft>
          <a:spcPct val="0"/>
        </a:spcAft>
        <a:buChar char="»"/>
        <a:defRPr b="1">
          <a:solidFill>
            <a:schemeClr val="tx1"/>
          </a:solidFill>
          <a:latin typeface="+mn-lt"/>
        </a:defRPr>
      </a:lvl8pPr>
      <a:lvl9pPr marL="3886200" indent="-228600" algn="l" rtl="0" eaLnBrk="1" fontAlgn="base" hangingPunct="1">
        <a:spcBef>
          <a:spcPct val="20000"/>
        </a:spcBef>
        <a:spcAft>
          <a:spcPct val="0"/>
        </a:spcAft>
        <a:buChar char="»"/>
        <a:defRPr b="1">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Got Ethics?</a:t>
            </a:r>
            <a:endParaRPr lang="en-US" dirty="0"/>
          </a:p>
        </p:txBody>
      </p:sp>
      <p:sp>
        <p:nvSpPr>
          <p:cNvPr id="3" name="Subtitle 2"/>
          <p:cNvSpPr>
            <a:spLocks noGrp="1"/>
          </p:cNvSpPr>
          <p:nvPr>
            <p:ph type="subTitle" idx="1"/>
          </p:nvPr>
        </p:nvSpPr>
        <p:spPr/>
        <p:txBody>
          <a:bodyPr/>
          <a:lstStyle/>
          <a:p>
            <a:r>
              <a:rPr lang="en-US" dirty="0" smtClean="0">
                <a:solidFill>
                  <a:schemeClr val="bg1"/>
                </a:solidFill>
              </a:rPr>
              <a:t>Using IR’s Code of Ethics to Navigate the Choppy Waters of Ethical Dilemmas</a:t>
            </a:r>
            <a:endParaRPr lang="en-US" dirty="0">
              <a:solidFill>
                <a:schemeClr val="bg1"/>
              </a:solidFill>
            </a:endParaRPr>
          </a:p>
        </p:txBody>
      </p:sp>
      <p:sp>
        <p:nvSpPr>
          <p:cNvPr id="4" name="TextBox 3"/>
          <p:cNvSpPr txBox="1"/>
          <p:nvPr/>
        </p:nvSpPr>
        <p:spPr>
          <a:xfrm>
            <a:off x="5715000" y="5486400"/>
            <a:ext cx="3124200" cy="923330"/>
          </a:xfrm>
          <a:prstGeom prst="rect">
            <a:avLst/>
          </a:prstGeom>
          <a:noFill/>
        </p:spPr>
        <p:txBody>
          <a:bodyPr wrap="square" rtlCol="0">
            <a:spAutoFit/>
          </a:bodyPr>
          <a:lstStyle/>
          <a:p>
            <a:r>
              <a:rPr lang="en-US" dirty="0" smtClean="0">
                <a:solidFill>
                  <a:schemeClr val="bg1">
                    <a:lumMod val="50000"/>
                  </a:schemeClr>
                </a:solidFill>
              </a:rPr>
              <a:t>Andrew L. Luna</a:t>
            </a:r>
          </a:p>
          <a:p>
            <a:r>
              <a:rPr lang="en-US" dirty="0" smtClean="0">
                <a:solidFill>
                  <a:schemeClr val="bg1">
                    <a:lumMod val="50000"/>
                  </a:schemeClr>
                </a:solidFill>
              </a:rPr>
              <a:t>University of North Alabama</a:t>
            </a:r>
          </a:p>
          <a:p>
            <a:r>
              <a:rPr lang="en-US" dirty="0" smtClean="0">
                <a:solidFill>
                  <a:schemeClr val="bg1">
                    <a:lumMod val="50000"/>
                  </a:schemeClr>
                </a:solidFill>
              </a:rPr>
              <a:t>alluna@una.edu</a:t>
            </a:r>
            <a:endParaRPr lang="en-US" dirty="0">
              <a:solidFill>
                <a:schemeClr val="bg1">
                  <a:lumMod val="50000"/>
                </a:schemeClr>
              </a:solidFill>
            </a:endParaRPr>
          </a:p>
        </p:txBody>
      </p:sp>
    </p:spTree>
    <p:extLst>
      <p:ext uri="{BB962C8B-B14F-4D97-AF65-F5344CB8AC3E}">
        <p14:creationId xmlns:p14="http://schemas.microsoft.com/office/powerpoint/2010/main" val="2585525041"/>
      </p:ext>
    </p:extLst>
  </p:cSld>
  <p:clrMapOvr>
    <a:masterClrMapping/>
  </p:clrMapOvr>
  <p:transition spd="med">
    <p:fade thruBlk="1"/>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bg1">
                    <a:lumMod val="75000"/>
                  </a:schemeClr>
                </a:solidFill>
              </a:rPr>
              <a:t>Section II - Practice</a:t>
            </a:r>
            <a:endParaRPr lang="en-US" dirty="0">
              <a:solidFill>
                <a:schemeClr val="bg1">
                  <a:lumMod val="75000"/>
                </a:schemeClr>
              </a:solidFill>
            </a:endParaRPr>
          </a:p>
        </p:txBody>
      </p:sp>
      <p:sp>
        <p:nvSpPr>
          <p:cNvPr id="3" name="Content Placeholder 2"/>
          <p:cNvSpPr>
            <a:spLocks noGrp="1"/>
          </p:cNvSpPr>
          <p:nvPr>
            <p:ph idx="1"/>
          </p:nvPr>
        </p:nvSpPr>
        <p:spPr/>
        <p:txBody>
          <a:bodyPr/>
          <a:lstStyle/>
          <a:p>
            <a:r>
              <a:rPr lang="en-US" sz="2400" b="0" dirty="0" smtClean="0">
                <a:solidFill>
                  <a:srgbClr val="336699"/>
                </a:solidFill>
              </a:rPr>
              <a:t>The </a:t>
            </a:r>
            <a:r>
              <a:rPr lang="en-US" sz="2400" b="0" dirty="0">
                <a:solidFill>
                  <a:srgbClr val="336699"/>
                </a:solidFill>
              </a:rPr>
              <a:t>institutional researcher shall approach all assignments with an unbiased attitude and strive to gather evidence fairly and accurately.</a:t>
            </a:r>
          </a:p>
          <a:p>
            <a:r>
              <a:rPr lang="en-US" sz="2400" b="0" dirty="0" smtClean="0">
                <a:solidFill>
                  <a:srgbClr val="336699"/>
                </a:solidFill>
              </a:rPr>
              <a:t>The </a:t>
            </a:r>
            <a:r>
              <a:rPr lang="en-US" sz="2400" b="0" dirty="0">
                <a:solidFill>
                  <a:srgbClr val="336699"/>
                </a:solidFill>
              </a:rPr>
              <a:t>institutional researcher should be particularly sensitive to avoid personal conflicts of interest when performing services.</a:t>
            </a:r>
          </a:p>
          <a:p>
            <a:r>
              <a:rPr lang="en-US" sz="2400" b="0" dirty="0" smtClean="0">
                <a:solidFill>
                  <a:srgbClr val="336699"/>
                </a:solidFill>
              </a:rPr>
              <a:t>The </a:t>
            </a:r>
            <a:r>
              <a:rPr lang="en-US" sz="2400" b="0" dirty="0">
                <a:solidFill>
                  <a:srgbClr val="336699"/>
                </a:solidFill>
              </a:rPr>
              <a:t>institutional researcher shall conduct all tasks in accordance with accepted technical standards. </a:t>
            </a:r>
            <a:endParaRPr lang="en-US" sz="2400" b="0" dirty="0" smtClean="0">
              <a:solidFill>
                <a:srgbClr val="336699"/>
              </a:solidFill>
            </a:endParaRPr>
          </a:p>
          <a:p>
            <a:r>
              <a:rPr lang="en-US" sz="2400" b="0" dirty="0">
                <a:solidFill>
                  <a:srgbClr val="336699"/>
                </a:solidFill>
              </a:rPr>
              <a:t>Before an assignment is begun, the institutional researcher shall clarify with the sponsor and/or major users the purposes, expectations, strategies, and limitations of the research.</a:t>
            </a:r>
          </a:p>
          <a:p>
            <a:endParaRPr lang="en-US" dirty="0"/>
          </a:p>
        </p:txBody>
      </p:sp>
    </p:spTree>
    <p:extLst>
      <p:ext uri="{BB962C8B-B14F-4D97-AF65-F5344CB8AC3E}">
        <p14:creationId xmlns:p14="http://schemas.microsoft.com/office/powerpoint/2010/main" val="1637140201"/>
      </p:ext>
    </p:extLst>
  </p:cSld>
  <p:clrMapOvr>
    <a:masterClrMapping/>
  </p:clrMapOvr>
  <p:transition spd="med">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bg1">
                    <a:lumMod val="75000"/>
                  </a:schemeClr>
                </a:solidFill>
              </a:rPr>
              <a:t>Section II – Practice, cont.</a:t>
            </a:r>
            <a:endParaRPr lang="en-US" dirty="0">
              <a:solidFill>
                <a:schemeClr val="bg1">
                  <a:lumMod val="75000"/>
                </a:schemeClr>
              </a:solidFill>
            </a:endParaRPr>
          </a:p>
        </p:txBody>
      </p:sp>
      <p:sp>
        <p:nvSpPr>
          <p:cNvPr id="3" name="Content Placeholder 2"/>
          <p:cNvSpPr>
            <a:spLocks noGrp="1"/>
          </p:cNvSpPr>
          <p:nvPr>
            <p:ph idx="1"/>
          </p:nvPr>
        </p:nvSpPr>
        <p:spPr/>
        <p:txBody>
          <a:bodyPr/>
          <a:lstStyle/>
          <a:p>
            <a:r>
              <a:rPr lang="en-US" sz="2300" b="0" dirty="0">
                <a:solidFill>
                  <a:srgbClr val="336699"/>
                </a:solidFill>
              </a:rPr>
              <a:t>Special care shall be taken to recommend research techniques and designs that are appropriate to the purposes of the project.</a:t>
            </a:r>
          </a:p>
          <a:p>
            <a:r>
              <a:rPr lang="en-US" sz="2300" b="0" dirty="0" smtClean="0">
                <a:solidFill>
                  <a:srgbClr val="336699"/>
                </a:solidFill>
              </a:rPr>
              <a:t>Special </a:t>
            </a:r>
            <a:r>
              <a:rPr lang="en-US" sz="2300" b="0" dirty="0">
                <a:solidFill>
                  <a:srgbClr val="336699"/>
                </a:solidFill>
              </a:rPr>
              <a:t>care shall be taken to advise the sponsor and/or major users, both at the design phase and, should the occasion arise, at any time during the execution of the project, if there is reason to believe that the strategy under consideration is likely to fail or to yield substantially unreliable results.</a:t>
            </a:r>
          </a:p>
          <a:p>
            <a:r>
              <a:rPr lang="en-US" sz="2300" b="0" dirty="0" smtClean="0">
                <a:solidFill>
                  <a:srgbClr val="336699"/>
                </a:solidFill>
              </a:rPr>
              <a:t>The </a:t>
            </a:r>
            <a:r>
              <a:rPr lang="en-US" sz="2300" b="0" dirty="0">
                <a:solidFill>
                  <a:srgbClr val="336699"/>
                </a:solidFill>
              </a:rPr>
              <a:t>institutional researcher shall accept responsibility for the competent execution of all assignments which he/she, or a subordinate, undertakes, and shall display individual and/or office authorship, as appropriate, on all such reports. </a:t>
            </a:r>
          </a:p>
          <a:p>
            <a:endParaRPr lang="en-US" sz="2000" dirty="0"/>
          </a:p>
        </p:txBody>
      </p:sp>
    </p:spTree>
    <p:extLst>
      <p:ext uri="{BB962C8B-B14F-4D97-AF65-F5344CB8AC3E}">
        <p14:creationId xmlns:p14="http://schemas.microsoft.com/office/powerpoint/2010/main" val="2637047629"/>
      </p:ext>
    </p:extLst>
  </p:cSld>
  <p:clrMapOvr>
    <a:masterClrMapping/>
  </p:clrMapOvr>
  <p:transition spd="med">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bg1">
                    <a:lumMod val="75000"/>
                  </a:schemeClr>
                </a:solidFill>
              </a:rPr>
              <a:t>Section II – Practice, cont.</a:t>
            </a:r>
            <a:endParaRPr lang="en-US" dirty="0">
              <a:solidFill>
                <a:schemeClr val="bg1">
                  <a:lumMod val="75000"/>
                </a:schemeClr>
              </a:solidFill>
            </a:endParaRPr>
          </a:p>
        </p:txBody>
      </p:sp>
      <p:sp>
        <p:nvSpPr>
          <p:cNvPr id="3" name="Content Placeholder 2"/>
          <p:cNvSpPr>
            <a:spLocks noGrp="1"/>
          </p:cNvSpPr>
          <p:nvPr>
            <p:ph idx="1"/>
          </p:nvPr>
        </p:nvSpPr>
        <p:spPr/>
        <p:txBody>
          <a:bodyPr/>
          <a:lstStyle/>
          <a:p>
            <a:r>
              <a:rPr lang="en-US" sz="2300" b="0" dirty="0" smtClean="0">
                <a:solidFill>
                  <a:srgbClr val="336699"/>
                </a:solidFill>
              </a:rPr>
              <a:t>The </a:t>
            </a:r>
            <a:r>
              <a:rPr lang="en-US" sz="2300" b="0" dirty="0">
                <a:solidFill>
                  <a:srgbClr val="336699"/>
                </a:solidFill>
              </a:rPr>
              <a:t>institutional researcher shall exercise reasonable care to ensure the accuracy of data gathered by other individuals, groups, offices, or agencies on which he/she relies, and shall document the sources and quality of such data. </a:t>
            </a:r>
          </a:p>
          <a:p>
            <a:r>
              <a:rPr lang="en-US" sz="2300" b="0" dirty="0" smtClean="0">
                <a:solidFill>
                  <a:srgbClr val="336699"/>
                </a:solidFill>
              </a:rPr>
              <a:t>The </a:t>
            </a:r>
            <a:r>
              <a:rPr lang="en-US" sz="2300" b="0" dirty="0">
                <a:solidFill>
                  <a:srgbClr val="336699"/>
                </a:solidFill>
              </a:rPr>
              <a:t>institutional researcher shall ensure that all reports of projects are complete; are clearly written in language understandable to decision-makers; fully distinguish among assumptions, speculations, findings, and judgments; employ appropriate statistics and graphics; adequately describe the limitations of the project, of the analytical method, and of the findings; and follow scholarly norms in the attribution of ideas, methods, and expression and in the sources of data. </a:t>
            </a:r>
          </a:p>
          <a:p>
            <a:pPr marL="0" indent="0">
              <a:buNone/>
            </a:pPr>
            <a:endParaRPr lang="en-US" sz="2300" b="0" dirty="0">
              <a:solidFill>
                <a:srgbClr val="CC3300"/>
              </a:solidFill>
            </a:endParaRPr>
          </a:p>
        </p:txBody>
      </p:sp>
    </p:spTree>
    <p:extLst>
      <p:ext uri="{BB962C8B-B14F-4D97-AF65-F5344CB8AC3E}">
        <p14:creationId xmlns:p14="http://schemas.microsoft.com/office/powerpoint/2010/main" val="3189803661"/>
      </p:ext>
    </p:extLst>
  </p:cSld>
  <p:clrMapOvr>
    <a:masterClrMapping/>
  </p:clrMapOvr>
  <p:transition spd="med">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bg1">
                    <a:lumMod val="75000"/>
                  </a:schemeClr>
                </a:solidFill>
              </a:rPr>
              <a:t>Section II – Practice, cont.</a:t>
            </a:r>
            <a:endParaRPr lang="en-US" dirty="0">
              <a:solidFill>
                <a:schemeClr val="bg1">
                  <a:lumMod val="75000"/>
                </a:schemeClr>
              </a:solidFill>
            </a:endParaRPr>
          </a:p>
        </p:txBody>
      </p:sp>
      <p:sp>
        <p:nvSpPr>
          <p:cNvPr id="3" name="Content Placeholder 2"/>
          <p:cNvSpPr>
            <a:spLocks noGrp="1"/>
          </p:cNvSpPr>
          <p:nvPr>
            <p:ph idx="1"/>
          </p:nvPr>
        </p:nvSpPr>
        <p:spPr/>
        <p:txBody>
          <a:bodyPr/>
          <a:lstStyle/>
          <a:p>
            <a:r>
              <a:rPr lang="en-US" sz="2400" b="0" dirty="0" smtClean="0">
                <a:solidFill>
                  <a:srgbClr val="336699"/>
                </a:solidFill>
              </a:rPr>
              <a:t>The </a:t>
            </a:r>
            <a:r>
              <a:rPr lang="en-US" sz="2400" b="0" dirty="0">
                <a:solidFill>
                  <a:srgbClr val="336699"/>
                </a:solidFill>
              </a:rPr>
              <a:t>institutional researcher shall document the sources of information and the process of analysis in each task in sufficient detail to enable a technically qualified colleague to understand what was done and to verify that the work meets all appropriate standards and expectations.</a:t>
            </a:r>
          </a:p>
          <a:p>
            <a:endParaRPr lang="en-US" sz="2000" dirty="0">
              <a:solidFill>
                <a:srgbClr val="336699"/>
              </a:solidFill>
            </a:endParaRPr>
          </a:p>
        </p:txBody>
      </p:sp>
    </p:spTree>
    <p:extLst>
      <p:ext uri="{BB962C8B-B14F-4D97-AF65-F5344CB8AC3E}">
        <p14:creationId xmlns:p14="http://schemas.microsoft.com/office/powerpoint/2010/main" val="1017346539"/>
      </p:ext>
    </p:extLst>
  </p:cSld>
  <p:clrMapOvr>
    <a:masterClrMapping/>
  </p:clrMapOvr>
  <p:transition spd="med">
    <p:fade thruBlk="1"/>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bg1">
                    <a:lumMod val="75000"/>
                  </a:schemeClr>
                </a:solidFill>
              </a:rPr>
              <a:t>Section III - Confidentiality</a:t>
            </a:r>
            <a:endParaRPr lang="en-US" dirty="0">
              <a:solidFill>
                <a:schemeClr val="bg1">
                  <a:lumMod val="75000"/>
                </a:schemeClr>
              </a:solidFill>
            </a:endParaRPr>
          </a:p>
        </p:txBody>
      </p:sp>
      <p:sp>
        <p:nvSpPr>
          <p:cNvPr id="3" name="Content Placeholder 2"/>
          <p:cNvSpPr>
            <a:spLocks noGrp="1"/>
          </p:cNvSpPr>
          <p:nvPr>
            <p:ph idx="1"/>
          </p:nvPr>
        </p:nvSpPr>
        <p:spPr/>
        <p:txBody>
          <a:bodyPr/>
          <a:lstStyle/>
          <a:p>
            <a:r>
              <a:rPr lang="en-US" sz="2100" b="0" dirty="0" smtClean="0">
                <a:solidFill>
                  <a:srgbClr val="00B050"/>
                </a:solidFill>
              </a:rPr>
              <a:t>The </a:t>
            </a:r>
            <a:r>
              <a:rPr lang="en-US" sz="2100" b="0" dirty="0">
                <a:solidFill>
                  <a:srgbClr val="00B050"/>
                </a:solidFill>
              </a:rPr>
              <a:t>institutional researcher shall establish clear guidelines about confidentiality issues within the institutional research office. </a:t>
            </a:r>
          </a:p>
          <a:p>
            <a:r>
              <a:rPr lang="en-US" sz="2100" b="0" dirty="0" smtClean="0">
                <a:solidFill>
                  <a:srgbClr val="00B050"/>
                </a:solidFill>
              </a:rPr>
              <a:t>The </a:t>
            </a:r>
            <a:r>
              <a:rPr lang="en-US" sz="2100" b="0" dirty="0">
                <a:solidFill>
                  <a:srgbClr val="00B050"/>
                </a:solidFill>
              </a:rPr>
              <a:t>institutional researcher shall organize, store, maintain, analyze, transfer and/or dispose of data under his/her control in such a manner as to reasonably prevent loss, unauthorized access, or divulgence of confidential information. </a:t>
            </a:r>
          </a:p>
          <a:p>
            <a:r>
              <a:rPr lang="en-US" sz="2100" b="0" dirty="0" smtClean="0">
                <a:solidFill>
                  <a:srgbClr val="00B050"/>
                </a:solidFill>
              </a:rPr>
              <a:t>The </a:t>
            </a:r>
            <a:r>
              <a:rPr lang="en-US" sz="2100" b="0" dirty="0">
                <a:solidFill>
                  <a:srgbClr val="00B050"/>
                </a:solidFill>
              </a:rPr>
              <a:t>institutional researcher shall permit no release of information about individual persons that has been guaranteed as confidential, to any person inside or outside the institution except in those circumstances in which not to do so would result in clear danger to the subject of the confidential material or to others; or unless directed by competent authority in conformity with a decree of a court of law. </a:t>
            </a:r>
          </a:p>
          <a:p>
            <a:endParaRPr lang="en-US" sz="2000" dirty="0"/>
          </a:p>
        </p:txBody>
      </p:sp>
    </p:spTree>
    <p:extLst>
      <p:ext uri="{BB962C8B-B14F-4D97-AF65-F5344CB8AC3E}">
        <p14:creationId xmlns:p14="http://schemas.microsoft.com/office/powerpoint/2010/main" val="3692748131"/>
      </p:ext>
    </p:extLst>
  </p:cSld>
  <p:clrMapOvr>
    <a:masterClrMapping/>
  </p:clrMapOvr>
  <p:transition spd="med">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bg1">
                    <a:lumMod val="75000"/>
                  </a:schemeClr>
                </a:solidFill>
              </a:rPr>
              <a:t>Section III – Confidentiality, cont.</a:t>
            </a:r>
            <a:endParaRPr lang="en-US" dirty="0">
              <a:solidFill>
                <a:schemeClr val="bg1">
                  <a:lumMod val="75000"/>
                </a:schemeClr>
              </a:solidFill>
            </a:endParaRPr>
          </a:p>
        </p:txBody>
      </p:sp>
      <p:sp>
        <p:nvSpPr>
          <p:cNvPr id="3" name="Content Placeholder 2"/>
          <p:cNvSpPr>
            <a:spLocks noGrp="1"/>
          </p:cNvSpPr>
          <p:nvPr>
            <p:ph idx="1"/>
          </p:nvPr>
        </p:nvSpPr>
        <p:spPr/>
        <p:txBody>
          <a:bodyPr/>
          <a:lstStyle/>
          <a:p>
            <a:r>
              <a:rPr lang="en-US" sz="2300" b="0" dirty="0" smtClean="0">
                <a:solidFill>
                  <a:srgbClr val="00B050"/>
                </a:solidFill>
              </a:rPr>
              <a:t>The </a:t>
            </a:r>
            <a:r>
              <a:rPr lang="en-US" sz="2300" b="0" dirty="0">
                <a:solidFill>
                  <a:srgbClr val="00B050"/>
                </a:solidFill>
              </a:rPr>
              <a:t>institutional researcher shall, at the design stage of any project, thoroughly explore the degree of invasion of privacy and the risks of breach of confidentiality that are involved in the project, weigh them against potential benefits, and make therefrom a recommendation as to whether the project should be executed, and under what conditions. </a:t>
            </a:r>
          </a:p>
          <a:p>
            <a:r>
              <a:rPr lang="en-US" sz="2300" b="0" dirty="0" smtClean="0">
                <a:solidFill>
                  <a:srgbClr val="00B050"/>
                </a:solidFill>
              </a:rPr>
              <a:t>Where </a:t>
            </a:r>
            <a:r>
              <a:rPr lang="en-US" sz="2300" b="0" dirty="0">
                <a:solidFill>
                  <a:srgbClr val="00B050"/>
                </a:solidFill>
              </a:rPr>
              <a:t>appropriate, the institutional researcher shall adopt a written description of any specific steps beyond the regular guidelines within the institutional research office that are necessary during a specific assignment to ensure the protection of aspects of privacy and confidentiality that may be at specific risk. </a:t>
            </a:r>
          </a:p>
        </p:txBody>
      </p:sp>
    </p:spTree>
    <p:extLst>
      <p:ext uri="{BB962C8B-B14F-4D97-AF65-F5344CB8AC3E}">
        <p14:creationId xmlns:p14="http://schemas.microsoft.com/office/powerpoint/2010/main" val="491730334"/>
      </p:ext>
    </p:extLst>
  </p:cSld>
  <p:clrMapOvr>
    <a:masterClrMapping/>
  </p:clrMapOvr>
  <p:transition spd="med">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bg1">
                    <a:lumMod val="75000"/>
                  </a:schemeClr>
                </a:solidFill>
              </a:rPr>
              <a:t>Section III – Confidentiality, cont.</a:t>
            </a:r>
            <a:endParaRPr lang="en-US" dirty="0">
              <a:solidFill>
                <a:schemeClr val="bg1">
                  <a:lumMod val="75000"/>
                </a:schemeClr>
              </a:solidFill>
            </a:endParaRPr>
          </a:p>
        </p:txBody>
      </p:sp>
      <p:sp>
        <p:nvSpPr>
          <p:cNvPr id="3" name="Content Placeholder 2"/>
          <p:cNvSpPr>
            <a:spLocks noGrp="1"/>
          </p:cNvSpPr>
          <p:nvPr>
            <p:ph idx="1"/>
          </p:nvPr>
        </p:nvSpPr>
        <p:spPr/>
        <p:txBody>
          <a:bodyPr/>
          <a:lstStyle/>
          <a:p>
            <a:r>
              <a:rPr lang="en-US" sz="2400" b="0" dirty="0" smtClean="0">
                <a:solidFill>
                  <a:srgbClr val="00B050"/>
                </a:solidFill>
              </a:rPr>
              <a:t>The </a:t>
            </a:r>
            <a:r>
              <a:rPr lang="en-US" sz="2400" b="0" dirty="0">
                <a:solidFill>
                  <a:srgbClr val="00B050"/>
                </a:solidFill>
              </a:rPr>
              <a:t>institutional researcher shall ensure that all subjects are informed of their right of refusal and of the degree of confidentiality with which the material that they provide will be handled, including where appropriate, the implications of any freedom of information statute. Any limits to confidentiality should be made clear.</a:t>
            </a:r>
          </a:p>
          <a:p>
            <a:r>
              <a:rPr lang="en-US" sz="2400" b="0" dirty="0" smtClean="0">
                <a:solidFill>
                  <a:srgbClr val="00B050"/>
                </a:solidFill>
              </a:rPr>
              <a:t>The </a:t>
            </a:r>
            <a:r>
              <a:rPr lang="en-US" sz="2400" b="0" dirty="0">
                <a:solidFill>
                  <a:srgbClr val="00B050"/>
                </a:solidFill>
              </a:rPr>
              <a:t>institutional researcher shall apprise institutional authorities of the implications and potentially binding obligations of any promise to respondents regarding confidentiality and shall obtain consent from such authorities where necessary.</a:t>
            </a:r>
          </a:p>
          <a:p>
            <a:endParaRPr lang="en-US" sz="2000" dirty="0">
              <a:solidFill>
                <a:srgbClr val="CC3300"/>
              </a:solidFill>
            </a:endParaRPr>
          </a:p>
        </p:txBody>
      </p:sp>
    </p:spTree>
    <p:extLst>
      <p:ext uri="{BB962C8B-B14F-4D97-AF65-F5344CB8AC3E}">
        <p14:creationId xmlns:p14="http://schemas.microsoft.com/office/powerpoint/2010/main" val="2769854204"/>
      </p:ext>
    </p:extLst>
  </p:cSld>
  <p:clrMapOvr>
    <a:masterClrMapping/>
  </p:clrMapOvr>
  <p:transition spd="med">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bg1">
                    <a:lumMod val="75000"/>
                  </a:schemeClr>
                </a:solidFill>
              </a:rPr>
              <a:t>Section IV – Relationships with Community</a:t>
            </a:r>
            <a:endParaRPr lang="en-US" dirty="0">
              <a:solidFill>
                <a:schemeClr val="bg1">
                  <a:lumMod val="75000"/>
                </a:schemeClr>
              </a:solidFill>
            </a:endParaRPr>
          </a:p>
        </p:txBody>
      </p:sp>
      <p:sp>
        <p:nvSpPr>
          <p:cNvPr id="3" name="Content Placeholder 2"/>
          <p:cNvSpPr>
            <a:spLocks noGrp="1"/>
          </p:cNvSpPr>
          <p:nvPr>
            <p:ph idx="1"/>
          </p:nvPr>
        </p:nvSpPr>
        <p:spPr/>
        <p:txBody>
          <a:bodyPr/>
          <a:lstStyle/>
          <a:p>
            <a:r>
              <a:rPr lang="en-US" sz="2100" b="0" dirty="0" smtClean="0">
                <a:solidFill>
                  <a:srgbClr val="7030A0"/>
                </a:solidFill>
              </a:rPr>
              <a:t>The </a:t>
            </a:r>
            <a:r>
              <a:rPr lang="en-US" sz="2100" b="0" dirty="0">
                <a:solidFill>
                  <a:srgbClr val="7030A0"/>
                </a:solidFill>
              </a:rPr>
              <a:t>institutional researcher shall promote equal access and opportunity regarding employment, services, and other activities of his/her office, without regard to race, creed, gender, national origin, disability or other accidental quality; and in analysis, demeanor, and expression shall be alert to the sensitivities of groups and individuals. </a:t>
            </a:r>
          </a:p>
          <a:p>
            <a:r>
              <a:rPr lang="en-US" sz="2100" b="0" dirty="0" smtClean="0">
                <a:solidFill>
                  <a:srgbClr val="7030A0"/>
                </a:solidFill>
              </a:rPr>
              <a:t>The </a:t>
            </a:r>
            <a:r>
              <a:rPr lang="en-US" sz="2100" b="0" dirty="0">
                <a:solidFill>
                  <a:srgbClr val="7030A0"/>
                </a:solidFill>
              </a:rPr>
              <a:t>institutional researcher should develop and promulgate a code of ethics specific to the mission and tasks of the institutional research office and should strive to cooperate with fellow practitioners in the institution in developing an institution-wide code of ethics governing activities in common. The institutional researcher should take reasonable steps to ensure that his/her employers are aware of ethical obligations as set forth in the AIR Code of Ethics and of the implications of those obligations for work practice.</a:t>
            </a:r>
          </a:p>
          <a:p>
            <a:endParaRPr lang="en-US" sz="2100" b="0" dirty="0">
              <a:solidFill>
                <a:srgbClr val="CC3300"/>
              </a:solidFill>
            </a:endParaRPr>
          </a:p>
        </p:txBody>
      </p:sp>
    </p:spTree>
    <p:extLst>
      <p:ext uri="{BB962C8B-B14F-4D97-AF65-F5344CB8AC3E}">
        <p14:creationId xmlns:p14="http://schemas.microsoft.com/office/powerpoint/2010/main" val="3384608139"/>
      </p:ext>
    </p:extLst>
  </p:cSld>
  <p:clrMapOvr>
    <a:masterClrMapping/>
  </p:clrMapOvr>
  <p:transition spd="med">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bg1">
                    <a:lumMod val="75000"/>
                  </a:schemeClr>
                </a:solidFill>
              </a:rPr>
              <a:t>Section IV – Relationships with Community, cont.</a:t>
            </a:r>
            <a:endParaRPr lang="en-US" dirty="0">
              <a:solidFill>
                <a:schemeClr val="bg1">
                  <a:lumMod val="75000"/>
                </a:schemeClr>
              </a:solidFill>
            </a:endParaRPr>
          </a:p>
        </p:txBody>
      </p:sp>
      <p:sp>
        <p:nvSpPr>
          <p:cNvPr id="3" name="Content Placeholder 2"/>
          <p:cNvSpPr>
            <a:spLocks noGrp="1"/>
          </p:cNvSpPr>
          <p:nvPr>
            <p:ph idx="1"/>
          </p:nvPr>
        </p:nvSpPr>
        <p:spPr/>
        <p:txBody>
          <a:bodyPr/>
          <a:lstStyle/>
          <a:p>
            <a:r>
              <a:rPr lang="en-US" sz="2100" b="0" dirty="0" smtClean="0">
                <a:solidFill>
                  <a:srgbClr val="7030A0"/>
                </a:solidFill>
              </a:rPr>
              <a:t>The </a:t>
            </a:r>
            <a:r>
              <a:rPr lang="en-US" sz="2100" b="0" dirty="0">
                <a:solidFill>
                  <a:srgbClr val="7030A0"/>
                </a:solidFill>
              </a:rPr>
              <a:t>institutional researcher shall apply all reasonable means to prevent irrevocable loss of data and documentation during its immediately useful life; and, being aware of the role of data as institutional historic resource, shall act as an advocate for its documentation and systematic permanent archiving. </a:t>
            </a:r>
          </a:p>
          <a:p>
            <a:r>
              <a:rPr lang="en-US" sz="2100" b="0" dirty="0" smtClean="0">
                <a:solidFill>
                  <a:srgbClr val="7030A0"/>
                </a:solidFill>
              </a:rPr>
              <a:t>The </a:t>
            </a:r>
            <a:r>
              <a:rPr lang="en-US" sz="2100" b="0" dirty="0">
                <a:solidFill>
                  <a:srgbClr val="7030A0"/>
                </a:solidFill>
              </a:rPr>
              <a:t>institutional researcher shall develop and implement regular assessment tools for the evaluation of institutional research services. </a:t>
            </a:r>
          </a:p>
          <a:p>
            <a:r>
              <a:rPr lang="en-US" sz="2100" b="0" dirty="0" smtClean="0">
                <a:solidFill>
                  <a:srgbClr val="7030A0"/>
                </a:solidFill>
              </a:rPr>
              <a:t>The </a:t>
            </a:r>
            <a:r>
              <a:rPr lang="en-US" sz="2100" b="0" dirty="0">
                <a:solidFill>
                  <a:srgbClr val="7030A0"/>
                </a:solidFill>
              </a:rPr>
              <a:t>institutional researcher shall maintain in strict confidence and security all information in his/her possession about the institution or any of its constituent parts which by institutional policy is considered to be confidential, and shall pursue from Section III of this Code all processes for that purpose as are appropriate. </a:t>
            </a:r>
          </a:p>
          <a:p>
            <a:endParaRPr lang="en-US" sz="2000" dirty="0"/>
          </a:p>
        </p:txBody>
      </p:sp>
    </p:spTree>
    <p:extLst>
      <p:ext uri="{BB962C8B-B14F-4D97-AF65-F5344CB8AC3E}">
        <p14:creationId xmlns:p14="http://schemas.microsoft.com/office/powerpoint/2010/main" val="3470238686"/>
      </p:ext>
    </p:extLst>
  </p:cSld>
  <p:clrMapOvr>
    <a:masterClrMapping/>
  </p:clrMapOvr>
  <p:transition spd="med">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bg1">
                    <a:lumMod val="75000"/>
                  </a:schemeClr>
                </a:solidFill>
              </a:rPr>
              <a:t>Section IV – Relationships with Community, cont.</a:t>
            </a:r>
            <a:endParaRPr lang="en-US" dirty="0">
              <a:solidFill>
                <a:schemeClr val="bg1">
                  <a:lumMod val="75000"/>
                </a:schemeClr>
              </a:solidFill>
            </a:endParaRPr>
          </a:p>
        </p:txBody>
      </p:sp>
      <p:sp>
        <p:nvSpPr>
          <p:cNvPr id="3" name="Content Placeholder 2"/>
          <p:cNvSpPr>
            <a:spLocks noGrp="1"/>
          </p:cNvSpPr>
          <p:nvPr>
            <p:ph idx="1"/>
          </p:nvPr>
        </p:nvSpPr>
        <p:spPr/>
        <p:txBody>
          <a:bodyPr/>
          <a:lstStyle/>
          <a:p>
            <a:r>
              <a:rPr lang="en-US" sz="2400" b="0" dirty="0">
                <a:solidFill>
                  <a:srgbClr val="7030A0"/>
                </a:solidFill>
              </a:rPr>
              <a:t>The institutional researcher shall make efforts to anticipate and prevent misunderstandings and misuse of reports within the institution by careful presentation and documentation in original reports, and by diligent follow-up contact with institutional users of those reports. If an institutional research report has been altered, intentionally or inadvertently, to the degree that its meaning has been substantially distorted, the institutional researcher shall make reasonable attempts to correct such distortions and/or to insist that institutional research authorship be removed from the product. </a:t>
            </a:r>
          </a:p>
          <a:p>
            <a:pPr marL="0" indent="0">
              <a:buNone/>
            </a:pPr>
            <a:endParaRPr lang="en-US" sz="2000" dirty="0"/>
          </a:p>
        </p:txBody>
      </p:sp>
    </p:spTree>
    <p:extLst>
      <p:ext uri="{BB962C8B-B14F-4D97-AF65-F5344CB8AC3E}">
        <p14:creationId xmlns:p14="http://schemas.microsoft.com/office/powerpoint/2010/main" val="1726675986"/>
      </p:ext>
    </p:extLst>
  </p:cSld>
  <p:clrMapOvr>
    <a:masterClrMapping/>
  </p:clrMapOvr>
  <p:transition spd="med">
    <p:fade thruBlk="1"/>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bg1">
                    <a:lumMod val="75000"/>
                  </a:schemeClr>
                </a:solidFill>
              </a:rPr>
              <a:t>What is IR?</a:t>
            </a:r>
            <a:endParaRPr lang="en-US" dirty="0">
              <a:solidFill>
                <a:schemeClr val="bg1">
                  <a:lumMod val="75000"/>
                </a:schemeClr>
              </a:solidFill>
            </a:endParaRPr>
          </a:p>
        </p:txBody>
      </p:sp>
      <p:sp>
        <p:nvSpPr>
          <p:cNvPr id="3" name="Content Placeholder 2"/>
          <p:cNvSpPr>
            <a:spLocks noGrp="1"/>
          </p:cNvSpPr>
          <p:nvPr>
            <p:ph idx="1"/>
          </p:nvPr>
        </p:nvSpPr>
        <p:spPr/>
        <p:txBody>
          <a:bodyPr/>
          <a:lstStyle/>
          <a:p>
            <a:r>
              <a:rPr lang="en-US" sz="2400" b="0" dirty="0">
                <a:solidFill>
                  <a:srgbClr val="CC3300"/>
                </a:solidFill>
              </a:rPr>
              <a:t>Institutional researchers collect, analyze, report, and warehouse quantitative and qualitative data about their institution's students, faculty, staff, curriculum, course offerings, and learning outcomes</a:t>
            </a:r>
            <a:r>
              <a:rPr lang="en-US" sz="2400" b="0" dirty="0" smtClean="0">
                <a:solidFill>
                  <a:srgbClr val="CC3300"/>
                </a:solidFill>
              </a:rPr>
              <a:t>.</a:t>
            </a:r>
          </a:p>
          <a:p>
            <a:r>
              <a:rPr lang="en-US" sz="2400" b="0" dirty="0" smtClean="0">
                <a:solidFill>
                  <a:srgbClr val="CC3300"/>
                </a:solidFill>
              </a:rPr>
              <a:t>Institutional </a:t>
            </a:r>
            <a:r>
              <a:rPr lang="en-US" sz="2400" b="0" dirty="0">
                <a:solidFill>
                  <a:srgbClr val="CC3300"/>
                </a:solidFill>
              </a:rPr>
              <a:t>researchers often engage in data analysis, ranging from simply testing whether differences in reported data are statistically significant to developing and using causal and predictive statistical models. Such models are often used in support of assessment and strategic enrollment management.</a:t>
            </a:r>
          </a:p>
        </p:txBody>
      </p:sp>
    </p:spTree>
    <p:extLst>
      <p:ext uri="{BB962C8B-B14F-4D97-AF65-F5344CB8AC3E}">
        <p14:creationId xmlns:p14="http://schemas.microsoft.com/office/powerpoint/2010/main" val="1285578564"/>
      </p:ext>
    </p:extLst>
  </p:cSld>
  <p:clrMapOvr>
    <a:masterClrMapping/>
  </p:clrMapOvr>
  <p:transition spd="med">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bg1">
                    <a:lumMod val="75000"/>
                  </a:schemeClr>
                </a:solidFill>
              </a:rPr>
              <a:t>Section IV – Relationships with the Community, cont.</a:t>
            </a:r>
            <a:endParaRPr lang="en-US" dirty="0">
              <a:solidFill>
                <a:schemeClr val="bg1">
                  <a:lumMod val="75000"/>
                </a:schemeClr>
              </a:solidFill>
            </a:endParaRPr>
          </a:p>
        </p:txBody>
      </p:sp>
      <p:sp>
        <p:nvSpPr>
          <p:cNvPr id="3" name="Content Placeholder 2"/>
          <p:cNvSpPr>
            <a:spLocks noGrp="1"/>
          </p:cNvSpPr>
          <p:nvPr>
            <p:ph idx="1"/>
          </p:nvPr>
        </p:nvSpPr>
        <p:spPr/>
        <p:txBody>
          <a:bodyPr/>
          <a:lstStyle/>
          <a:p>
            <a:r>
              <a:rPr lang="en-US" sz="2400" b="0" dirty="0" smtClean="0">
                <a:solidFill>
                  <a:srgbClr val="7030A0"/>
                </a:solidFill>
              </a:rPr>
              <a:t>The </a:t>
            </a:r>
            <a:r>
              <a:rPr lang="en-US" sz="2400" b="0" dirty="0">
                <a:solidFill>
                  <a:srgbClr val="7030A0"/>
                </a:solidFill>
              </a:rPr>
              <a:t>institutional researcher has an obligation to the broader community to submit and/or report accurate data and professionally responsible interpretive material when requested by legitimate authority, including federal, state, and other governmental agencies and accrediting bodies. With respect to private inquiries, such as those from guidebook editors, journalists, or private individuals, the institutional researcher, should he/she respond, is bound by the same standards of accuracy, confidentiality, and professionally responsible interpretation.</a:t>
            </a:r>
          </a:p>
          <a:p>
            <a:endParaRPr lang="en-US" sz="2000" dirty="0"/>
          </a:p>
        </p:txBody>
      </p:sp>
    </p:spTree>
    <p:extLst>
      <p:ext uri="{BB962C8B-B14F-4D97-AF65-F5344CB8AC3E}">
        <p14:creationId xmlns:p14="http://schemas.microsoft.com/office/powerpoint/2010/main" val="2844409316"/>
      </p:ext>
    </p:extLst>
  </p:cSld>
  <p:clrMapOvr>
    <a:masterClrMapping/>
  </p:clrMapOvr>
  <p:transition spd="med">
    <p:fade thruBlk="1"/>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bg1">
                    <a:lumMod val="75000"/>
                  </a:schemeClr>
                </a:solidFill>
              </a:rPr>
              <a:t>Section V – Relationships to the Craft</a:t>
            </a:r>
            <a:endParaRPr lang="en-US" dirty="0">
              <a:solidFill>
                <a:schemeClr val="bg1">
                  <a:lumMod val="75000"/>
                </a:schemeClr>
              </a:solidFill>
            </a:endParaRPr>
          </a:p>
        </p:txBody>
      </p:sp>
      <p:sp>
        <p:nvSpPr>
          <p:cNvPr id="3" name="Content Placeholder 2"/>
          <p:cNvSpPr>
            <a:spLocks noGrp="1"/>
          </p:cNvSpPr>
          <p:nvPr>
            <p:ph idx="1"/>
          </p:nvPr>
        </p:nvSpPr>
        <p:spPr/>
        <p:txBody>
          <a:bodyPr/>
          <a:lstStyle/>
          <a:p>
            <a:r>
              <a:rPr lang="en-US" sz="2100" b="0" dirty="0">
                <a:solidFill>
                  <a:srgbClr val="1C1C1C"/>
                </a:solidFill>
              </a:rPr>
              <a:t>The institutional researcher shall seek opportunities to contribute to and participate in research on issues directly related to the craft and in other professional activities, and shall encourage and support other colleagues in such endeavors. </a:t>
            </a:r>
          </a:p>
          <a:p>
            <a:r>
              <a:rPr lang="en-US" sz="2100" b="0" dirty="0" smtClean="0">
                <a:solidFill>
                  <a:srgbClr val="1C1C1C"/>
                </a:solidFill>
              </a:rPr>
              <a:t>Institutional </a:t>
            </a:r>
            <a:r>
              <a:rPr lang="en-US" sz="2100" b="0" dirty="0">
                <a:solidFill>
                  <a:srgbClr val="1C1C1C"/>
                </a:solidFill>
              </a:rPr>
              <a:t>researchers should take responsibility and credit, including authorship credit, only for work they have actually performed and to which they have contributed. They should honestly acknowledge the work of and the contributions made by others</a:t>
            </a:r>
            <a:r>
              <a:rPr lang="en-US" sz="2100" b="0" dirty="0" smtClean="0">
                <a:solidFill>
                  <a:srgbClr val="1C1C1C"/>
                </a:solidFill>
              </a:rPr>
              <a:t>.</a:t>
            </a:r>
          </a:p>
          <a:p>
            <a:r>
              <a:rPr lang="en-US" sz="2100" b="0" dirty="0">
                <a:solidFill>
                  <a:srgbClr val="1C1C1C"/>
                </a:solidFill>
              </a:rPr>
              <a:t>Institutional researchers should uphold and advance the values, ethics, knowledge, and mission of the profession. They should protect, enhance, and improve the integrity of the profession through appropriate study and research, active discussion, and responsible criticism of the profession.</a:t>
            </a:r>
          </a:p>
          <a:p>
            <a:pPr marL="0" indent="0">
              <a:buNone/>
            </a:pPr>
            <a:endParaRPr lang="en-US" sz="2000" dirty="0">
              <a:solidFill>
                <a:srgbClr val="1C1C1C"/>
              </a:solidFill>
            </a:endParaRPr>
          </a:p>
        </p:txBody>
      </p:sp>
    </p:spTree>
    <p:extLst>
      <p:ext uri="{BB962C8B-B14F-4D97-AF65-F5344CB8AC3E}">
        <p14:creationId xmlns:p14="http://schemas.microsoft.com/office/powerpoint/2010/main" val="2105794252"/>
      </p:ext>
    </p:extLst>
  </p:cSld>
  <p:clrMapOvr>
    <a:masterClrMapping/>
  </p:clrMapOvr>
  <p:transition spd="med">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bg1">
                    <a:lumMod val="75000"/>
                  </a:schemeClr>
                </a:solidFill>
              </a:rPr>
              <a:t>Section V – Relationships to the Craft, cont.</a:t>
            </a:r>
            <a:endParaRPr lang="en-US" dirty="0">
              <a:solidFill>
                <a:schemeClr val="bg1">
                  <a:lumMod val="75000"/>
                </a:schemeClr>
              </a:solidFill>
            </a:endParaRPr>
          </a:p>
        </p:txBody>
      </p:sp>
      <p:sp>
        <p:nvSpPr>
          <p:cNvPr id="3" name="Content Placeholder 2"/>
          <p:cNvSpPr>
            <a:spLocks noGrp="1"/>
          </p:cNvSpPr>
          <p:nvPr>
            <p:ph idx="1"/>
          </p:nvPr>
        </p:nvSpPr>
        <p:spPr/>
        <p:txBody>
          <a:bodyPr/>
          <a:lstStyle/>
          <a:p>
            <a:r>
              <a:rPr lang="en-US" sz="2300" b="0" dirty="0">
                <a:solidFill>
                  <a:srgbClr val="1C1C1C"/>
                </a:solidFill>
              </a:rPr>
              <a:t>Institutional researchers should contribute to the knowledge base and share with colleagues their knowledge related to practice, research, and ethics. They should seek to contribute to the profession’s literature and to share their knowledge at professional meetings and conferences.</a:t>
            </a:r>
          </a:p>
          <a:p>
            <a:r>
              <a:rPr lang="en-US" sz="2300" b="0" dirty="0" smtClean="0">
                <a:solidFill>
                  <a:srgbClr val="1C1C1C"/>
                </a:solidFill>
              </a:rPr>
              <a:t>Institutional </a:t>
            </a:r>
            <a:r>
              <a:rPr lang="en-US" sz="2300" b="0" dirty="0">
                <a:solidFill>
                  <a:srgbClr val="1C1C1C"/>
                </a:solidFill>
              </a:rPr>
              <a:t>researchers shall take care not to falsely demean the reputation or unjustly or unfairly criticize the work of other institutional researchers.</a:t>
            </a:r>
          </a:p>
          <a:p>
            <a:r>
              <a:rPr lang="en-US" sz="2300" b="0" dirty="0" smtClean="0">
                <a:solidFill>
                  <a:srgbClr val="1C1C1C"/>
                </a:solidFill>
              </a:rPr>
              <a:t>Institutional </a:t>
            </a:r>
            <a:r>
              <a:rPr lang="en-US" sz="2300" b="0" dirty="0">
                <a:solidFill>
                  <a:srgbClr val="1C1C1C"/>
                </a:solidFill>
              </a:rPr>
              <a:t>researchers who have direct knowledge of a colleague’s incompetence should consult with that colleague when feasible and assist the colleague in taking remedial action</a:t>
            </a:r>
            <a:r>
              <a:rPr lang="en-US" sz="2300" b="0" dirty="0" smtClean="0">
                <a:solidFill>
                  <a:srgbClr val="1C1C1C"/>
                </a:solidFill>
              </a:rPr>
              <a:t>.</a:t>
            </a:r>
            <a:endParaRPr lang="en-US" sz="2300" b="0" dirty="0">
              <a:solidFill>
                <a:srgbClr val="1C1C1C"/>
              </a:solidFill>
            </a:endParaRPr>
          </a:p>
        </p:txBody>
      </p:sp>
    </p:spTree>
    <p:extLst>
      <p:ext uri="{BB962C8B-B14F-4D97-AF65-F5344CB8AC3E}">
        <p14:creationId xmlns:p14="http://schemas.microsoft.com/office/powerpoint/2010/main" val="3305542820"/>
      </p:ext>
    </p:extLst>
  </p:cSld>
  <p:clrMapOvr>
    <a:masterClrMapping/>
  </p:clrMapOvr>
  <p:transition spd="med">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bg1">
                    <a:lumMod val="50000"/>
                  </a:schemeClr>
                </a:solidFill>
              </a:rPr>
              <a:t>Section V – Relationships to the Craft, cont.</a:t>
            </a:r>
            <a:endParaRPr lang="en-US" dirty="0">
              <a:solidFill>
                <a:schemeClr val="bg1">
                  <a:lumMod val="50000"/>
                </a:schemeClr>
              </a:solidFill>
            </a:endParaRPr>
          </a:p>
        </p:txBody>
      </p:sp>
      <p:sp>
        <p:nvSpPr>
          <p:cNvPr id="3" name="Content Placeholder 2"/>
          <p:cNvSpPr>
            <a:spLocks noGrp="1"/>
          </p:cNvSpPr>
          <p:nvPr>
            <p:ph idx="1"/>
          </p:nvPr>
        </p:nvSpPr>
        <p:spPr/>
        <p:txBody>
          <a:bodyPr/>
          <a:lstStyle/>
          <a:p>
            <a:r>
              <a:rPr lang="en-US" sz="2400" b="0" dirty="0">
                <a:solidFill>
                  <a:srgbClr val="1C1C1C"/>
                </a:solidFill>
              </a:rPr>
              <a:t>The institutional researcher shall take appropriate measures to discourage, prevent, identify, and correct unethical conduct of colleagues when their behavior is unwittingly or deliberately in violation of this code or of good general practice in institutional research.</a:t>
            </a:r>
          </a:p>
          <a:p>
            <a:r>
              <a:rPr lang="en-US" sz="2400" b="0" dirty="0" smtClean="0">
                <a:solidFill>
                  <a:srgbClr val="1C1C1C"/>
                </a:solidFill>
              </a:rPr>
              <a:t>Institutional </a:t>
            </a:r>
            <a:r>
              <a:rPr lang="en-US" sz="2400" b="0" dirty="0">
                <a:solidFill>
                  <a:srgbClr val="1C1C1C"/>
                </a:solidFill>
              </a:rPr>
              <a:t>researchers who believe that a colleague has acted unethically should seek resolution by discussing their concerns with the colleague when feasible and when such a discussion is likely to be productive.</a:t>
            </a:r>
          </a:p>
          <a:p>
            <a:endParaRPr lang="en-US" sz="2000" dirty="0"/>
          </a:p>
        </p:txBody>
      </p:sp>
    </p:spTree>
    <p:extLst>
      <p:ext uri="{BB962C8B-B14F-4D97-AF65-F5344CB8AC3E}">
        <p14:creationId xmlns:p14="http://schemas.microsoft.com/office/powerpoint/2010/main" val="131822296"/>
      </p:ext>
    </p:extLst>
  </p:cSld>
  <p:clrMapOvr>
    <a:masterClrMapping/>
  </p:clrMapOvr>
  <p:transition spd="med">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895600" y="2590800"/>
            <a:ext cx="3505200" cy="1200329"/>
          </a:xfrm>
          <a:prstGeom prst="rect">
            <a:avLst/>
          </a:prstGeom>
          <a:noFill/>
        </p:spPr>
        <p:txBody>
          <a:bodyPr wrap="square" rtlCol="0">
            <a:spAutoFit/>
          </a:bodyPr>
          <a:lstStyle/>
          <a:p>
            <a:pPr algn="ctr"/>
            <a:r>
              <a:rPr lang="en-US" sz="2400" dirty="0" smtClean="0">
                <a:solidFill>
                  <a:srgbClr val="C00000"/>
                </a:solidFill>
              </a:rPr>
              <a:t>Questions?</a:t>
            </a:r>
          </a:p>
          <a:p>
            <a:pPr algn="ctr"/>
            <a:endParaRPr lang="en-US" sz="2400" dirty="0" smtClean="0">
              <a:solidFill>
                <a:srgbClr val="C00000"/>
              </a:solidFill>
            </a:endParaRPr>
          </a:p>
          <a:p>
            <a:pPr algn="ctr"/>
            <a:r>
              <a:rPr lang="en-US" sz="2400" smtClean="0">
                <a:solidFill>
                  <a:srgbClr val="C00000"/>
                </a:solidFill>
              </a:rPr>
              <a:t>Comments?</a:t>
            </a:r>
            <a:endParaRPr lang="en-US" sz="2400" dirty="0">
              <a:solidFill>
                <a:srgbClr val="C00000"/>
              </a:solidFill>
            </a:endParaRPr>
          </a:p>
        </p:txBody>
      </p:sp>
    </p:spTree>
    <p:extLst>
      <p:ext uri="{BB962C8B-B14F-4D97-AF65-F5344CB8AC3E}">
        <p14:creationId xmlns:p14="http://schemas.microsoft.com/office/powerpoint/2010/main" val="4021699593"/>
      </p:ext>
    </p:extLst>
  </p:cSld>
  <p:clrMapOvr>
    <a:masterClrMapping/>
  </p:clrMapOvr>
  <p:transition spd="med">
    <p:fade thruBlk="1"/>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bg1">
                    <a:lumMod val="75000"/>
                  </a:schemeClr>
                </a:solidFill>
              </a:rPr>
              <a:t>IR and the Scientific Method</a:t>
            </a:r>
            <a:endParaRPr lang="en-US" dirty="0">
              <a:solidFill>
                <a:schemeClr val="bg1">
                  <a:lumMod val="75000"/>
                </a:schemeClr>
              </a:solidFill>
            </a:endParaRPr>
          </a:p>
        </p:txBody>
      </p:sp>
      <p:sp>
        <p:nvSpPr>
          <p:cNvPr id="3" name="Content Placeholder 2"/>
          <p:cNvSpPr>
            <a:spLocks noGrp="1"/>
          </p:cNvSpPr>
          <p:nvPr>
            <p:ph idx="1"/>
          </p:nvPr>
        </p:nvSpPr>
        <p:spPr/>
        <p:txBody>
          <a:bodyPr/>
          <a:lstStyle/>
          <a:p>
            <a:r>
              <a:rPr lang="en-US" b="0" dirty="0" smtClean="0">
                <a:solidFill>
                  <a:srgbClr val="C00000"/>
                </a:solidFill>
              </a:rPr>
              <a:t>The scientific method provides a clear, systematic, and consistent method for the discovery of new information</a:t>
            </a:r>
          </a:p>
          <a:p>
            <a:r>
              <a:rPr lang="en-US" b="0" dirty="0" smtClean="0">
                <a:solidFill>
                  <a:srgbClr val="C00000"/>
                </a:solidFill>
              </a:rPr>
              <a:t>The scientific method promotes the unbiased investigation of a research question through objective evaluation</a:t>
            </a:r>
          </a:p>
          <a:p>
            <a:r>
              <a:rPr lang="en-US" b="0" dirty="0" smtClean="0">
                <a:solidFill>
                  <a:srgbClr val="C00000"/>
                </a:solidFill>
              </a:rPr>
              <a:t>IR offices are known to be the objective, unbiased, and systematic voice of the institution</a:t>
            </a:r>
          </a:p>
          <a:p>
            <a:endParaRPr lang="en-US" dirty="0"/>
          </a:p>
        </p:txBody>
      </p:sp>
    </p:spTree>
    <p:extLst>
      <p:ext uri="{BB962C8B-B14F-4D97-AF65-F5344CB8AC3E}">
        <p14:creationId xmlns:p14="http://schemas.microsoft.com/office/powerpoint/2010/main" val="1058721614"/>
      </p:ext>
    </p:extLst>
  </p:cSld>
  <p:clrMapOvr>
    <a:masterClrMapping/>
  </p:clrMapOvr>
  <p:transition spd="med">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Slide Number Placeholder 4"/>
          <p:cNvSpPr>
            <a:spLocks noGrp="1"/>
          </p:cNvSpPr>
          <p:nvPr>
            <p:ph type="sldNum" sz="quarter" idx="11"/>
          </p:nvPr>
        </p:nvSpPr>
        <p:spPr>
          <a:noFill/>
        </p:spPr>
        <p:txBody>
          <a:bodyPr/>
          <a:lstStyle/>
          <a:p>
            <a:r>
              <a:rPr lang="en-US"/>
              <a:t>4–</a:t>
            </a:r>
            <a:fld id="{C30722A7-8D32-4521-B787-2665CC2C8B1B}" type="slidenum">
              <a:rPr lang="en-US"/>
              <a:pPr/>
              <a:t>4</a:t>
            </a:fld>
            <a:endParaRPr lang="en-US"/>
          </a:p>
        </p:txBody>
      </p:sp>
      <p:sp>
        <p:nvSpPr>
          <p:cNvPr id="580610" name="Rectangle 2"/>
          <p:cNvSpPr>
            <a:spLocks noGrp="1" noChangeArrowheads="1"/>
          </p:cNvSpPr>
          <p:nvPr>
            <p:ph type="title"/>
          </p:nvPr>
        </p:nvSpPr>
        <p:spPr/>
        <p:txBody>
          <a:bodyPr/>
          <a:lstStyle/>
          <a:p>
            <a:pPr eaLnBrk="1" hangingPunct="1">
              <a:defRPr/>
            </a:pPr>
            <a:r>
              <a:rPr lang="en-US" dirty="0" smtClean="0">
                <a:solidFill>
                  <a:schemeClr val="bg1">
                    <a:lumMod val="75000"/>
                  </a:schemeClr>
                </a:solidFill>
              </a:rPr>
              <a:t>Theory of Ethics</a:t>
            </a:r>
          </a:p>
        </p:txBody>
      </p:sp>
      <p:sp>
        <p:nvSpPr>
          <p:cNvPr id="580611" name="Rectangle 3"/>
          <p:cNvSpPr>
            <a:spLocks noGrp="1" noChangeArrowheads="1"/>
          </p:cNvSpPr>
          <p:nvPr>
            <p:ph type="body" idx="1"/>
          </p:nvPr>
        </p:nvSpPr>
        <p:spPr/>
        <p:txBody>
          <a:bodyPr/>
          <a:lstStyle/>
          <a:p>
            <a:pPr eaLnBrk="1" hangingPunct="1">
              <a:defRPr/>
            </a:pPr>
            <a:r>
              <a:rPr lang="en-US" b="0" u="sng" dirty="0" smtClean="0">
                <a:solidFill>
                  <a:srgbClr val="CC3300"/>
                </a:solidFill>
              </a:rPr>
              <a:t>Deontological Ethics</a:t>
            </a:r>
            <a:r>
              <a:rPr lang="en-US" b="0" dirty="0" smtClean="0">
                <a:solidFill>
                  <a:srgbClr val="CC3300"/>
                </a:solidFill>
              </a:rPr>
              <a:t> - from the Greek words for duty (</a:t>
            </a:r>
            <a:r>
              <a:rPr lang="en-US" b="0" i="1" dirty="0" err="1" smtClean="0">
                <a:solidFill>
                  <a:srgbClr val="CC3300"/>
                </a:solidFill>
              </a:rPr>
              <a:t>deon</a:t>
            </a:r>
            <a:r>
              <a:rPr lang="en-US" b="0" dirty="0" smtClean="0">
                <a:solidFill>
                  <a:srgbClr val="CC3300"/>
                </a:solidFill>
              </a:rPr>
              <a:t>) and science (or study) of (</a:t>
            </a:r>
            <a:r>
              <a:rPr lang="en-US" b="0" i="1" dirty="0" smtClean="0">
                <a:solidFill>
                  <a:srgbClr val="CC3300"/>
                </a:solidFill>
              </a:rPr>
              <a:t>logos</a:t>
            </a:r>
            <a:r>
              <a:rPr lang="en-US" b="0" dirty="0" smtClean="0">
                <a:solidFill>
                  <a:srgbClr val="CC3300"/>
                </a:solidFill>
              </a:rPr>
              <a:t>). Falls within the domain of moral theories that guide and assess our choices of what we ought to do (Immanuel Kant)</a:t>
            </a:r>
          </a:p>
          <a:p>
            <a:pPr eaLnBrk="1" hangingPunct="1">
              <a:defRPr/>
            </a:pPr>
            <a:r>
              <a:rPr lang="en-US" b="0" u="sng" dirty="0" smtClean="0">
                <a:solidFill>
                  <a:srgbClr val="CC3300"/>
                </a:solidFill>
              </a:rPr>
              <a:t>Teleological Ethics</a:t>
            </a:r>
            <a:r>
              <a:rPr lang="en-US" b="0" dirty="0" smtClean="0">
                <a:solidFill>
                  <a:srgbClr val="CC3300"/>
                </a:solidFill>
              </a:rPr>
              <a:t> – (consequentialism) from the Greek words for end (</a:t>
            </a:r>
            <a:r>
              <a:rPr lang="en-US" b="0" dirty="0" err="1" smtClean="0">
                <a:solidFill>
                  <a:srgbClr val="CC3300"/>
                </a:solidFill>
              </a:rPr>
              <a:t>telos</a:t>
            </a:r>
            <a:r>
              <a:rPr lang="en-US" b="0" dirty="0" smtClean="0">
                <a:solidFill>
                  <a:srgbClr val="CC3300"/>
                </a:solidFill>
              </a:rPr>
              <a:t>) and science (or study) of (logos). The fact or quality of being directed toward a definite end or of having an ultimate purpose (</a:t>
            </a:r>
            <a:r>
              <a:rPr lang="en-US" b="0" dirty="0" err="1" smtClean="0">
                <a:solidFill>
                  <a:srgbClr val="CC3300"/>
                </a:solidFill>
              </a:rPr>
              <a:t>Niccolò</a:t>
            </a:r>
            <a:r>
              <a:rPr lang="en-US" b="0" dirty="0" smtClean="0">
                <a:solidFill>
                  <a:srgbClr val="CC3300"/>
                </a:solidFill>
              </a:rPr>
              <a:t> Machiavelli)</a:t>
            </a:r>
          </a:p>
          <a:p>
            <a:pPr eaLnBrk="1" hangingPunct="1">
              <a:defRPr/>
            </a:pPr>
            <a:endParaRPr lang="en-US" dirty="0" smtClean="0"/>
          </a:p>
        </p:txBody>
      </p:sp>
    </p:spTree>
    <p:extLst>
      <p:ext uri="{BB962C8B-B14F-4D97-AF65-F5344CB8AC3E}">
        <p14:creationId xmlns:p14="http://schemas.microsoft.com/office/powerpoint/2010/main" val="562749242"/>
      </p:ext>
    </p:extLst>
  </p:cSld>
  <p:clrMapOvr>
    <a:masterClrMapping/>
  </p:clrMapOvr>
  <p:transition spd="med">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8061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80611">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80611"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8565" name="Rectangle 5"/>
          <p:cNvSpPr>
            <a:spLocks noChangeArrowheads="1"/>
          </p:cNvSpPr>
          <p:nvPr/>
        </p:nvSpPr>
        <p:spPr bwMode="auto">
          <a:xfrm>
            <a:off x="152400" y="758825"/>
            <a:ext cx="2286000" cy="914400"/>
          </a:xfrm>
          <a:prstGeom prst="rect">
            <a:avLst/>
          </a:prstGeom>
          <a:solidFill>
            <a:srgbClr val="336699"/>
          </a:solidFill>
          <a:ln w="9525">
            <a:noFill/>
            <a:miter lim="800000"/>
            <a:headEnd/>
            <a:tailEnd/>
          </a:ln>
          <a:effectLst>
            <a:outerShdw dist="107763" dir="2700000" algn="ctr" rotWithShape="0">
              <a:schemeClr val="bg2">
                <a:alpha val="50000"/>
              </a:schemeClr>
            </a:outerShdw>
          </a:effectLst>
        </p:spPr>
        <p:txBody>
          <a:bodyPr wrap="none" anchor="ctr"/>
          <a:lstStyle/>
          <a:p>
            <a:pPr marL="457200" indent="-457200">
              <a:defRPr/>
            </a:pPr>
            <a:r>
              <a:rPr lang="en-US" sz="1200" dirty="0">
                <a:solidFill>
                  <a:srgbClr val="FFFFFF"/>
                </a:solidFill>
              </a:rPr>
              <a:t>Cultural Environment</a:t>
            </a:r>
          </a:p>
          <a:p>
            <a:pPr marL="457200" indent="-457200">
              <a:defRPr/>
            </a:pPr>
            <a:r>
              <a:rPr lang="en-US" sz="1200" dirty="0">
                <a:solidFill>
                  <a:srgbClr val="FFFFFF"/>
                </a:solidFill>
              </a:rPr>
              <a:t>  a. Religion</a:t>
            </a:r>
          </a:p>
          <a:p>
            <a:pPr marL="457200" indent="-457200">
              <a:defRPr/>
            </a:pPr>
            <a:r>
              <a:rPr lang="en-US" sz="1200" dirty="0">
                <a:solidFill>
                  <a:srgbClr val="FFFFFF"/>
                </a:solidFill>
              </a:rPr>
              <a:t>  b. Legal System</a:t>
            </a:r>
          </a:p>
          <a:p>
            <a:pPr marL="457200" indent="-457200">
              <a:defRPr/>
            </a:pPr>
            <a:r>
              <a:rPr lang="en-US" sz="1200" dirty="0">
                <a:solidFill>
                  <a:srgbClr val="FFFFFF"/>
                </a:solidFill>
              </a:rPr>
              <a:t>  c. Political System</a:t>
            </a:r>
          </a:p>
        </p:txBody>
      </p:sp>
      <p:sp>
        <p:nvSpPr>
          <p:cNvPr id="578572" name="Rectangle 12"/>
          <p:cNvSpPr>
            <a:spLocks noChangeArrowheads="1"/>
          </p:cNvSpPr>
          <p:nvPr/>
        </p:nvSpPr>
        <p:spPr bwMode="auto">
          <a:xfrm>
            <a:off x="182563" y="5165725"/>
            <a:ext cx="2286000" cy="1463675"/>
          </a:xfrm>
          <a:prstGeom prst="rect">
            <a:avLst/>
          </a:prstGeom>
          <a:solidFill>
            <a:srgbClr val="336699"/>
          </a:solidFill>
          <a:ln w="9525">
            <a:noFill/>
            <a:miter lim="800000"/>
            <a:headEnd/>
            <a:tailEnd/>
          </a:ln>
          <a:effectLst>
            <a:outerShdw dist="107763" dir="2700000" algn="ctr" rotWithShape="0">
              <a:schemeClr val="bg2">
                <a:alpha val="50000"/>
              </a:schemeClr>
            </a:outerShdw>
          </a:effectLst>
        </p:spPr>
        <p:txBody>
          <a:bodyPr wrap="none" anchor="ctr"/>
          <a:lstStyle/>
          <a:p>
            <a:pPr>
              <a:defRPr/>
            </a:pPr>
            <a:r>
              <a:rPr lang="en-US" sz="1200" dirty="0">
                <a:solidFill>
                  <a:srgbClr val="FFFFFF"/>
                </a:solidFill>
              </a:rPr>
              <a:t>Personal Characteristics</a:t>
            </a:r>
          </a:p>
          <a:p>
            <a:pPr>
              <a:defRPr/>
            </a:pPr>
            <a:r>
              <a:rPr lang="en-US" sz="1200" dirty="0">
                <a:solidFill>
                  <a:srgbClr val="FFFFFF"/>
                </a:solidFill>
              </a:rPr>
              <a:t>  a. Religion</a:t>
            </a:r>
          </a:p>
          <a:p>
            <a:pPr>
              <a:defRPr/>
            </a:pPr>
            <a:r>
              <a:rPr lang="en-US" sz="1200" dirty="0">
                <a:solidFill>
                  <a:srgbClr val="FFFFFF"/>
                </a:solidFill>
              </a:rPr>
              <a:t>  b. Value system</a:t>
            </a:r>
          </a:p>
          <a:p>
            <a:pPr>
              <a:defRPr/>
            </a:pPr>
            <a:r>
              <a:rPr lang="en-US" sz="1200" dirty="0">
                <a:solidFill>
                  <a:srgbClr val="FFFFFF"/>
                </a:solidFill>
              </a:rPr>
              <a:t>  c. Belief System</a:t>
            </a:r>
          </a:p>
          <a:p>
            <a:pPr>
              <a:defRPr/>
            </a:pPr>
            <a:r>
              <a:rPr lang="en-US" sz="1200" dirty="0">
                <a:solidFill>
                  <a:srgbClr val="FFFFFF"/>
                </a:solidFill>
              </a:rPr>
              <a:t>  d. Strength of moral character</a:t>
            </a:r>
          </a:p>
          <a:p>
            <a:pPr>
              <a:defRPr/>
            </a:pPr>
            <a:r>
              <a:rPr lang="en-US" sz="1200" dirty="0">
                <a:solidFill>
                  <a:srgbClr val="FFFFFF"/>
                </a:solidFill>
              </a:rPr>
              <a:t>  e. Cognitive moral development</a:t>
            </a:r>
          </a:p>
          <a:p>
            <a:pPr>
              <a:defRPr/>
            </a:pPr>
            <a:r>
              <a:rPr lang="en-US" sz="1200" dirty="0">
                <a:solidFill>
                  <a:srgbClr val="FFFFFF"/>
                </a:solidFill>
              </a:rPr>
              <a:t>  f. Ethical sensitivity</a:t>
            </a:r>
          </a:p>
        </p:txBody>
      </p:sp>
      <p:grpSp>
        <p:nvGrpSpPr>
          <p:cNvPr id="84" name="Group 83"/>
          <p:cNvGrpSpPr/>
          <p:nvPr/>
        </p:nvGrpSpPr>
        <p:grpSpPr>
          <a:xfrm>
            <a:off x="2468563" y="1235075"/>
            <a:ext cx="1828800" cy="4572000"/>
            <a:chOff x="2468563" y="1235075"/>
            <a:chExt cx="1828800" cy="4572000"/>
          </a:xfrm>
        </p:grpSpPr>
        <p:sp>
          <p:nvSpPr>
            <p:cNvPr id="7198" name="Line 36"/>
            <p:cNvSpPr>
              <a:spLocks noChangeShapeType="1"/>
            </p:cNvSpPr>
            <p:nvPr/>
          </p:nvSpPr>
          <p:spPr bwMode="auto">
            <a:xfrm>
              <a:off x="2651126" y="2789238"/>
              <a:ext cx="274638" cy="0"/>
            </a:xfrm>
            <a:prstGeom prst="line">
              <a:avLst/>
            </a:prstGeom>
            <a:noFill/>
            <a:ln w="9525">
              <a:solidFill>
                <a:srgbClr val="1C1C1C"/>
              </a:solidFill>
              <a:round/>
              <a:headEnd/>
              <a:tailEnd type="triangle" w="med" len="med"/>
            </a:ln>
          </p:spPr>
          <p:txBody>
            <a:bodyPr wrap="none"/>
            <a:lstStyle/>
            <a:p>
              <a:endParaRPr lang="en-US"/>
            </a:p>
          </p:txBody>
        </p:sp>
        <p:sp>
          <p:nvSpPr>
            <p:cNvPr id="578573" name="Rectangle 13"/>
            <p:cNvSpPr>
              <a:spLocks noChangeArrowheads="1"/>
            </p:cNvSpPr>
            <p:nvPr/>
          </p:nvSpPr>
          <p:spPr bwMode="auto">
            <a:xfrm>
              <a:off x="2925763" y="1508125"/>
              <a:ext cx="1371600" cy="457200"/>
            </a:xfrm>
            <a:prstGeom prst="rect">
              <a:avLst/>
            </a:prstGeom>
            <a:solidFill>
              <a:srgbClr val="CC3300"/>
            </a:solidFill>
            <a:ln w="9525">
              <a:noFill/>
              <a:miter lim="800000"/>
              <a:headEnd/>
              <a:tailEnd/>
            </a:ln>
            <a:effectLst>
              <a:outerShdw dist="107763" dir="2700000" algn="ctr" rotWithShape="0">
                <a:schemeClr val="bg2">
                  <a:alpha val="50000"/>
                </a:schemeClr>
              </a:outerShdw>
            </a:effectLst>
          </p:spPr>
          <p:txBody>
            <a:bodyPr wrap="none" anchor="ctr"/>
            <a:lstStyle/>
            <a:p>
              <a:pPr algn="ctr">
                <a:defRPr/>
              </a:pPr>
              <a:r>
                <a:rPr lang="en-US" sz="1200" dirty="0">
                  <a:solidFill>
                    <a:srgbClr val="FFFFFF"/>
                  </a:solidFill>
                </a:rPr>
                <a:t>Perceived ethical</a:t>
              </a:r>
            </a:p>
            <a:p>
              <a:pPr algn="ctr">
                <a:defRPr/>
              </a:pPr>
              <a:r>
                <a:rPr lang="en-US" sz="1200" dirty="0">
                  <a:solidFill>
                    <a:srgbClr val="FFFFFF"/>
                  </a:solidFill>
                </a:rPr>
                <a:t>problem</a:t>
              </a:r>
            </a:p>
          </p:txBody>
        </p:sp>
        <p:sp>
          <p:nvSpPr>
            <p:cNvPr id="578574" name="Rectangle 14"/>
            <p:cNvSpPr>
              <a:spLocks noChangeArrowheads="1"/>
            </p:cNvSpPr>
            <p:nvPr/>
          </p:nvSpPr>
          <p:spPr bwMode="auto">
            <a:xfrm>
              <a:off x="2925763" y="2606675"/>
              <a:ext cx="1371600" cy="457200"/>
            </a:xfrm>
            <a:prstGeom prst="rect">
              <a:avLst/>
            </a:prstGeom>
            <a:solidFill>
              <a:srgbClr val="CC3300"/>
            </a:solidFill>
            <a:ln w="9525">
              <a:noFill/>
              <a:miter lim="800000"/>
              <a:headEnd/>
              <a:tailEnd/>
            </a:ln>
            <a:effectLst>
              <a:outerShdw dist="107763" dir="2700000" algn="ctr" rotWithShape="0">
                <a:schemeClr val="bg2">
                  <a:alpha val="50000"/>
                </a:schemeClr>
              </a:outerShdw>
            </a:effectLst>
          </p:spPr>
          <p:txBody>
            <a:bodyPr wrap="none" anchor="ctr"/>
            <a:lstStyle/>
            <a:p>
              <a:pPr algn="ctr">
                <a:defRPr/>
              </a:pPr>
              <a:r>
                <a:rPr lang="en-US" sz="1200" dirty="0">
                  <a:solidFill>
                    <a:srgbClr val="FFFFFF"/>
                  </a:solidFill>
                </a:rPr>
                <a:t>Perceived </a:t>
              </a:r>
            </a:p>
            <a:p>
              <a:pPr algn="ctr">
                <a:defRPr/>
              </a:pPr>
              <a:r>
                <a:rPr lang="en-US" sz="1200" dirty="0">
                  <a:solidFill>
                    <a:srgbClr val="FFFFFF"/>
                  </a:solidFill>
                </a:rPr>
                <a:t>alternatives</a:t>
              </a:r>
            </a:p>
          </p:txBody>
        </p:sp>
        <p:sp>
          <p:nvSpPr>
            <p:cNvPr id="578575" name="Rectangle 15"/>
            <p:cNvSpPr>
              <a:spLocks noChangeArrowheads="1"/>
            </p:cNvSpPr>
            <p:nvPr/>
          </p:nvSpPr>
          <p:spPr bwMode="auto">
            <a:xfrm>
              <a:off x="2925763" y="5075238"/>
              <a:ext cx="1371600" cy="457200"/>
            </a:xfrm>
            <a:prstGeom prst="rect">
              <a:avLst/>
            </a:prstGeom>
            <a:solidFill>
              <a:srgbClr val="CC3300"/>
            </a:solidFill>
            <a:ln w="9525">
              <a:noFill/>
              <a:miter lim="800000"/>
              <a:headEnd/>
              <a:tailEnd/>
            </a:ln>
            <a:effectLst>
              <a:outerShdw dist="107763" dir="2700000" algn="ctr" rotWithShape="0">
                <a:schemeClr val="bg2">
                  <a:alpha val="50000"/>
                </a:schemeClr>
              </a:outerShdw>
            </a:effectLst>
          </p:spPr>
          <p:txBody>
            <a:bodyPr wrap="none" anchor="ctr"/>
            <a:lstStyle/>
            <a:p>
              <a:pPr algn="ctr">
                <a:defRPr/>
              </a:pPr>
              <a:r>
                <a:rPr lang="en-US" sz="1200" dirty="0">
                  <a:solidFill>
                    <a:srgbClr val="FFFFFF"/>
                  </a:solidFill>
                </a:rPr>
                <a:t>Perceived</a:t>
              </a:r>
            </a:p>
            <a:p>
              <a:pPr algn="ctr">
                <a:defRPr/>
              </a:pPr>
              <a:r>
                <a:rPr lang="en-US" sz="1200" dirty="0">
                  <a:solidFill>
                    <a:srgbClr val="FFFFFF"/>
                  </a:solidFill>
                </a:rPr>
                <a:t>consequences</a:t>
              </a:r>
            </a:p>
          </p:txBody>
        </p:sp>
        <p:sp>
          <p:nvSpPr>
            <p:cNvPr id="7190" name="Line 28"/>
            <p:cNvSpPr>
              <a:spLocks noChangeShapeType="1"/>
            </p:cNvSpPr>
            <p:nvPr/>
          </p:nvSpPr>
          <p:spPr bwMode="auto">
            <a:xfrm>
              <a:off x="2468563" y="1235075"/>
              <a:ext cx="182563" cy="0"/>
            </a:xfrm>
            <a:prstGeom prst="line">
              <a:avLst/>
            </a:prstGeom>
            <a:noFill/>
            <a:ln w="9525">
              <a:solidFill>
                <a:srgbClr val="1C1C1C"/>
              </a:solidFill>
              <a:round/>
              <a:headEnd/>
              <a:tailEnd type="triangle" w="med" len="med"/>
            </a:ln>
          </p:spPr>
          <p:txBody>
            <a:bodyPr wrap="none"/>
            <a:lstStyle/>
            <a:p>
              <a:endParaRPr lang="en-US">
                <a:ln>
                  <a:solidFill>
                    <a:srgbClr val="1C1C1C"/>
                  </a:solidFill>
                </a:ln>
              </a:endParaRPr>
            </a:p>
          </p:txBody>
        </p:sp>
        <p:sp>
          <p:nvSpPr>
            <p:cNvPr id="7191" name="Line 29"/>
            <p:cNvSpPr>
              <a:spLocks noChangeShapeType="1"/>
            </p:cNvSpPr>
            <p:nvPr/>
          </p:nvSpPr>
          <p:spPr bwMode="auto">
            <a:xfrm>
              <a:off x="2468563" y="2332038"/>
              <a:ext cx="182563" cy="0"/>
            </a:xfrm>
            <a:prstGeom prst="line">
              <a:avLst/>
            </a:prstGeom>
            <a:noFill/>
            <a:ln w="9525">
              <a:solidFill>
                <a:srgbClr val="1C1C1C"/>
              </a:solidFill>
              <a:round/>
              <a:headEnd/>
              <a:tailEnd type="triangle" w="med" len="med"/>
            </a:ln>
          </p:spPr>
          <p:txBody>
            <a:bodyPr wrap="none"/>
            <a:lstStyle/>
            <a:p>
              <a:endParaRPr lang="en-US"/>
            </a:p>
          </p:txBody>
        </p:sp>
        <p:sp>
          <p:nvSpPr>
            <p:cNvPr id="7192" name="Line 30"/>
            <p:cNvSpPr>
              <a:spLocks noChangeShapeType="1"/>
            </p:cNvSpPr>
            <p:nvPr/>
          </p:nvSpPr>
          <p:spPr bwMode="auto">
            <a:xfrm>
              <a:off x="2468563" y="3429000"/>
              <a:ext cx="182563" cy="0"/>
            </a:xfrm>
            <a:prstGeom prst="line">
              <a:avLst/>
            </a:prstGeom>
            <a:noFill/>
            <a:ln w="9525">
              <a:solidFill>
                <a:srgbClr val="1C1C1C"/>
              </a:solidFill>
              <a:round/>
              <a:headEnd/>
              <a:tailEnd type="triangle" w="med" len="med"/>
            </a:ln>
          </p:spPr>
          <p:txBody>
            <a:bodyPr wrap="none"/>
            <a:lstStyle/>
            <a:p>
              <a:endParaRPr lang="en-US"/>
            </a:p>
          </p:txBody>
        </p:sp>
        <p:sp>
          <p:nvSpPr>
            <p:cNvPr id="7193" name="Line 31"/>
            <p:cNvSpPr>
              <a:spLocks noChangeShapeType="1"/>
            </p:cNvSpPr>
            <p:nvPr/>
          </p:nvSpPr>
          <p:spPr bwMode="auto">
            <a:xfrm>
              <a:off x="2468563" y="4525963"/>
              <a:ext cx="182563" cy="0"/>
            </a:xfrm>
            <a:prstGeom prst="line">
              <a:avLst/>
            </a:prstGeom>
            <a:noFill/>
            <a:ln w="9525">
              <a:solidFill>
                <a:srgbClr val="1C1C1C"/>
              </a:solidFill>
              <a:round/>
              <a:headEnd/>
              <a:tailEnd type="triangle" w="med" len="med"/>
            </a:ln>
          </p:spPr>
          <p:txBody>
            <a:bodyPr wrap="none"/>
            <a:lstStyle/>
            <a:p>
              <a:endParaRPr lang="en-US"/>
            </a:p>
          </p:txBody>
        </p:sp>
        <p:sp>
          <p:nvSpPr>
            <p:cNvPr id="7194" name="Line 32"/>
            <p:cNvSpPr>
              <a:spLocks noChangeShapeType="1"/>
            </p:cNvSpPr>
            <p:nvPr/>
          </p:nvSpPr>
          <p:spPr bwMode="auto">
            <a:xfrm>
              <a:off x="2468563" y="5807075"/>
              <a:ext cx="182563" cy="0"/>
            </a:xfrm>
            <a:prstGeom prst="line">
              <a:avLst/>
            </a:prstGeom>
            <a:noFill/>
            <a:ln w="9525">
              <a:solidFill>
                <a:srgbClr val="1C1C1C"/>
              </a:solidFill>
              <a:round/>
              <a:headEnd/>
              <a:tailEnd type="triangle" w="med" len="med"/>
            </a:ln>
          </p:spPr>
          <p:txBody>
            <a:bodyPr wrap="none"/>
            <a:lstStyle/>
            <a:p>
              <a:endParaRPr lang="en-US"/>
            </a:p>
          </p:txBody>
        </p:sp>
        <p:sp>
          <p:nvSpPr>
            <p:cNvPr id="7195" name="Line 33"/>
            <p:cNvSpPr>
              <a:spLocks noChangeShapeType="1"/>
            </p:cNvSpPr>
            <p:nvPr/>
          </p:nvSpPr>
          <p:spPr bwMode="auto">
            <a:xfrm>
              <a:off x="2651126" y="1235075"/>
              <a:ext cx="0" cy="4572000"/>
            </a:xfrm>
            <a:prstGeom prst="line">
              <a:avLst/>
            </a:prstGeom>
            <a:noFill/>
            <a:ln w="9525">
              <a:solidFill>
                <a:srgbClr val="1C1C1C"/>
              </a:solidFill>
              <a:round/>
              <a:headEnd/>
              <a:tailEnd/>
            </a:ln>
          </p:spPr>
          <p:txBody>
            <a:bodyPr wrap="none"/>
            <a:lstStyle/>
            <a:p>
              <a:endParaRPr lang="en-US"/>
            </a:p>
          </p:txBody>
        </p:sp>
        <p:sp>
          <p:nvSpPr>
            <p:cNvPr id="7196" name="Line 34"/>
            <p:cNvSpPr>
              <a:spLocks noChangeShapeType="1"/>
            </p:cNvSpPr>
            <p:nvPr/>
          </p:nvSpPr>
          <p:spPr bwMode="auto">
            <a:xfrm>
              <a:off x="2651126" y="1782763"/>
              <a:ext cx="274638" cy="0"/>
            </a:xfrm>
            <a:prstGeom prst="line">
              <a:avLst/>
            </a:prstGeom>
            <a:noFill/>
            <a:ln w="9525">
              <a:solidFill>
                <a:srgbClr val="1C1C1C"/>
              </a:solidFill>
              <a:round/>
              <a:headEnd/>
              <a:tailEnd type="triangle" w="med" len="med"/>
            </a:ln>
          </p:spPr>
          <p:txBody>
            <a:bodyPr wrap="none"/>
            <a:lstStyle/>
            <a:p>
              <a:endParaRPr lang="en-US"/>
            </a:p>
          </p:txBody>
        </p:sp>
        <p:sp>
          <p:nvSpPr>
            <p:cNvPr id="7199" name="Line 37"/>
            <p:cNvSpPr>
              <a:spLocks noChangeShapeType="1"/>
            </p:cNvSpPr>
            <p:nvPr/>
          </p:nvSpPr>
          <p:spPr bwMode="auto">
            <a:xfrm>
              <a:off x="2651126" y="5257800"/>
              <a:ext cx="274638" cy="0"/>
            </a:xfrm>
            <a:prstGeom prst="line">
              <a:avLst/>
            </a:prstGeom>
            <a:noFill/>
            <a:ln w="9525">
              <a:solidFill>
                <a:srgbClr val="1C1C1C"/>
              </a:solidFill>
              <a:round/>
              <a:headEnd/>
              <a:tailEnd type="triangle" w="med" len="med"/>
            </a:ln>
          </p:spPr>
          <p:txBody>
            <a:bodyPr wrap="none"/>
            <a:lstStyle/>
            <a:p>
              <a:endParaRPr lang="en-US"/>
            </a:p>
          </p:txBody>
        </p:sp>
      </p:grpSp>
      <p:grpSp>
        <p:nvGrpSpPr>
          <p:cNvPr id="73" name="Group 72"/>
          <p:cNvGrpSpPr/>
          <p:nvPr/>
        </p:nvGrpSpPr>
        <p:grpSpPr>
          <a:xfrm>
            <a:off x="3565525" y="1965325"/>
            <a:ext cx="0" cy="3109913"/>
            <a:chOff x="3565525" y="1965325"/>
            <a:chExt cx="0" cy="3109913"/>
          </a:xfrm>
        </p:grpSpPr>
        <p:sp>
          <p:nvSpPr>
            <p:cNvPr id="7200" name="Line 38"/>
            <p:cNvSpPr>
              <a:spLocks noChangeShapeType="1"/>
            </p:cNvSpPr>
            <p:nvPr/>
          </p:nvSpPr>
          <p:spPr bwMode="auto">
            <a:xfrm>
              <a:off x="3565525" y="1965325"/>
              <a:ext cx="0" cy="641350"/>
            </a:xfrm>
            <a:prstGeom prst="line">
              <a:avLst/>
            </a:prstGeom>
            <a:noFill/>
            <a:ln w="9525">
              <a:solidFill>
                <a:srgbClr val="1C1C1C"/>
              </a:solidFill>
              <a:round/>
              <a:headEnd/>
              <a:tailEnd type="triangle" w="med" len="med"/>
            </a:ln>
          </p:spPr>
          <p:txBody>
            <a:bodyPr wrap="none"/>
            <a:lstStyle/>
            <a:p>
              <a:endParaRPr lang="en-US"/>
            </a:p>
          </p:txBody>
        </p:sp>
        <p:sp>
          <p:nvSpPr>
            <p:cNvPr id="7201" name="Line 39"/>
            <p:cNvSpPr>
              <a:spLocks noChangeShapeType="1"/>
            </p:cNvSpPr>
            <p:nvPr/>
          </p:nvSpPr>
          <p:spPr bwMode="auto">
            <a:xfrm>
              <a:off x="3565525" y="3063875"/>
              <a:ext cx="0" cy="2011363"/>
            </a:xfrm>
            <a:prstGeom prst="line">
              <a:avLst/>
            </a:prstGeom>
            <a:noFill/>
            <a:ln w="9525">
              <a:solidFill>
                <a:srgbClr val="1C1C1C"/>
              </a:solidFill>
              <a:round/>
              <a:headEnd/>
              <a:tailEnd type="triangle" w="med" len="med"/>
            </a:ln>
          </p:spPr>
          <p:txBody>
            <a:bodyPr wrap="none"/>
            <a:lstStyle/>
            <a:p>
              <a:endParaRPr lang="en-US"/>
            </a:p>
          </p:txBody>
        </p:sp>
      </p:grpSp>
      <p:grpSp>
        <p:nvGrpSpPr>
          <p:cNvPr id="79" name="Group 78"/>
          <p:cNvGrpSpPr/>
          <p:nvPr/>
        </p:nvGrpSpPr>
        <p:grpSpPr>
          <a:xfrm>
            <a:off x="7864475" y="2514600"/>
            <a:ext cx="1096963" cy="1006475"/>
            <a:chOff x="7864475" y="2514600"/>
            <a:chExt cx="1096963" cy="1006475"/>
          </a:xfrm>
        </p:grpSpPr>
        <p:sp>
          <p:nvSpPr>
            <p:cNvPr id="578579" name="Rectangle 19"/>
            <p:cNvSpPr>
              <a:spLocks noChangeArrowheads="1"/>
            </p:cNvSpPr>
            <p:nvPr/>
          </p:nvSpPr>
          <p:spPr bwMode="auto">
            <a:xfrm>
              <a:off x="7864475" y="2514600"/>
              <a:ext cx="1096963" cy="457200"/>
            </a:xfrm>
            <a:prstGeom prst="rect">
              <a:avLst/>
            </a:prstGeom>
            <a:gradFill rotWithShape="1">
              <a:gsLst>
                <a:gs pos="0">
                  <a:schemeClr val="hlink"/>
                </a:gs>
                <a:gs pos="100000">
                  <a:schemeClr val="hlink">
                    <a:gamma/>
                    <a:shade val="46275"/>
                    <a:invGamma/>
                  </a:schemeClr>
                </a:gs>
              </a:gsLst>
              <a:lin ang="5400000" scaled="1"/>
            </a:gradFill>
            <a:ln w="9525">
              <a:noFill/>
              <a:miter lim="800000"/>
              <a:headEnd/>
              <a:tailEnd/>
            </a:ln>
            <a:effectLst>
              <a:outerShdw dist="107763" dir="2700000" algn="ctr" rotWithShape="0">
                <a:schemeClr val="bg2">
                  <a:alpha val="50000"/>
                </a:schemeClr>
              </a:outerShdw>
            </a:effectLst>
          </p:spPr>
          <p:txBody>
            <a:bodyPr wrap="none" anchor="ctr"/>
            <a:lstStyle/>
            <a:p>
              <a:pPr algn="ctr">
                <a:defRPr/>
              </a:pPr>
              <a:r>
                <a:rPr lang="en-US" sz="1200" dirty="0">
                  <a:solidFill>
                    <a:srgbClr val="FFFFFF"/>
                  </a:solidFill>
                </a:rPr>
                <a:t>Action control</a:t>
              </a:r>
            </a:p>
            <a:p>
              <a:pPr algn="ctr">
                <a:defRPr/>
              </a:pPr>
              <a:r>
                <a:rPr lang="en-US" sz="1200" dirty="0">
                  <a:solidFill>
                    <a:srgbClr val="FFFFFF"/>
                  </a:solidFill>
                </a:rPr>
                <a:t>(opportunity)</a:t>
              </a:r>
            </a:p>
          </p:txBody>
        </p:sp>
        <p:sp>
          <p:nvSpPr>
            <p:cNvPr id="7202" name="Line 40"/>
            <p:cNvSpPr>
              <a:spLocks noChangeShapeType="1"/>
            </p:cNvSpPr>
            <p:nvPr/>
          </p:nvSpPr>
          <p:spPr bwMode="auto">
            <a:xfrm>
              <a:off x="8594725" y="2971800"/>
              <a:ext cx="0" cy="549275"/>
            </a:xfrm>
            <a:prstGeom prst="line">
              <a:avLst/>
            </a:prstGeom>
            <a:noFill/>
            <a:ln w="9525">
              <a:solidFill>
                <a:srgbClr val="1C1C1C"/>
              </a:solidFill>
              <a:round/>
              <a:headEnd/>
              <a:tailEnd type="triangle" w="med" len="med"/>
            </a:ln>
          </p:spPr>
          <p:txBody>
            <a:bodyPr wrap="none"/>
            <a:lstStyle/>
            <a:p>
              <a:endParaRPr lang="en-US"/>
            </a:p>
          </p:txBody>
        </p:sp>
      </p:grpSp>
      <p:grpSp>
        <p:nvGrpSpPr>
          <p:cNvPr id="80" name="Group 79"/>
          <p:cNvGrpSpPr/>
          <p:nvPr/>
        </p:nvGrpSpPr>
        <p:grpSpPr>
          <a:xfrm>
            <a:off x="7864475" y="3978275"/>
            <a:ext cx="1096963" cy="1554163"/>
            <a:chOff x="7864475" y="3978275"/>
            <a:chExt cx="1096963" cy="1554163"/>
          </a:xfrm>
        </p:grpSpPr>
        <p:sp>
          <p:nvSpPr>
            <p:cNvPr id="578585" name="Rectangle 25"/>
            <p:cNvSpPr>
              <a:spLocks noChangeArrowheads="1"/>
            </p:cNvSpPr>
            <p:nvPr/>
          </p:nvSpPr>
          <p:spPr bwMode="auto">
            <a:xfrm>
              <a:off x="7864475" y="5075238"/>
              <a:ext cx="1096963" cy="457200"/>
            </a:xfrm>
            <a:prstGeom prst="rect">
              <a:avLst/>
            </a:prstGeom>
            <a:gradFill rotWithShape="1">
              <a:gsLst>
                <a:gs pos="0">
                  <a:srgbClr val="990099"/>
                </a:gs>
                <a:gs pos="100000">
                  <a:srgbClr val="990099">
                    <a:gamma/>
                    <a:shade val="46275"/>
                    <a:invGamma/>
                  </a:srgbClr>
                </a:gs>
              </a:gsLst>
              <a:lin ang="5400000" scaled="1"/>
            </a:gradFill>
            <a:ln w="9525">
              <a:solidFill>
                <a:srgbClr val="1C1C1C"/>
              </a:solidFill>
              <a:miter lim="800000"/>
              <a:headEnd/>
              <a:tailEnd/>
            </a:ln>
            <a:effectLst>
              <a:outerShdw dist="107763" dir="2700000" algn="ctr" rotWithShape="0">
                <a:schemeClr val="bg2">
                  <a:alpha val="50000"/>
                </a:schemeClr>
              </a:outerShdw>
            </a:effectLst>
          </p:spPr>
          <p:txBody>
            <a:bodyPr wrap="none" anchor="ctr"/>
            <a:lstStyle/>
            <a:p>
              <a:pPr algn="ctr">
                <a:defRPr/>
              </a:pPr>
              <a:r>
                <a:rPr lang="en-US" sz="1200" dirty="0">
                  <a:solidFill>
                    <a:srgbClr val="FFFFFF"/>
                  </a:solidFill>
                </a:rPr>
                <a:t>Actual</a:t>
              </a:r>
            </a:p>
            <a:p>
              <a:pPr algn="ctr">
                <a:defRPr/>
              </a:pPr>
              <a:r>
                <a:rPr lang="en-US" sz="1200" dirty="0">
                  <a:solidFill>
                    <a:srgbClr val="FFFFFF"/>
                  </a:solidFill>
                </a:rPr>
                <a:t>consequences</a:t>
              </a:r>
            </a:p>
          </p:txBody>
        </p:sp>
        <p:sp>
          <p:nvSpPr>
            <p:cNvPr id="7203" name="Line 41"/>
            <p:cNvSpPr>
              <a:spLocks noChangeShapeType="1"/>
            </p:cNvSpPr>
            <p:nvPr/>
          </p:nvSpPr>
          <p:spPr bwMode="auto">
            <a:xfrm>
              <a:off x="8594725" y="3978275"/>
              <a:ext cx="0" cy="1096963"/>
            </a:xfrm>
            <a:prstGeom prst="line">
              <a:avLst/>
            </a:prstGeom>
            <a:noFill/>
            <a:ln w="9525">
              <a:solidFill>
                <a:srgbClr val="1C1C1C"/>
              </a:solidFill>
              <a:round/>
              <a:headEnd/>
              <a:tailEnd type="triangle" w="med" len="med"/>
            </a:ln>
          </p:spPr>
          <p:txBody>
            <a:bodyPr wrap="none"/>
            <a:lstStyle/>
            <a:p>
              <a:endParaRPr lang="en-US"/>
            </a:p>
          </p:txBody>
        </p:sp>
      </p:grpSp>
      <p:grpSp>
        <p:nvGrpSpPr>
          <p:cNvPr id="81" name="Group 80"/>
          <p:cNvGrpSpPr/>
          <p:nvPr/>
        </p:nvGrpSpPr>
        <p:grpSpPr>
          <a:xfrm>
            <a:off x="1096963" y="5532438"/>
            <a:ext cx="7497762" cy="1189037"/>
            <a:chOff x="1096963" y="5532438"/>
            <a:chExt cx="7497762" cy="1189037"/>
          </a:xfrm>
        </p:grpSpPr>
        <p:sp>
          <p:nvSpPr>
            <p:cNvPr id="7204" name="Line 44"/>
            <p:cNvSpPr>
              <a:spLocks noChangeShapeType="1"/>
            </p:cNvSpPr>
            <p:nvPr/>
          </p:nvSpPr>
          <p:spPr bwMode="auto">
            <a:xfrm>
              <a:off x="1096963" y="6721475"/>
              <a:ext cx="7497762" cy="0"/>
            </a:xfrm>
            <a:prstGeom prst="line">
              <a:avLst/>
            </a:prstGeom>
            <a:noFill/>
            <a:ln w="9525">
              <a:solidFill>
                <a:srgbClr val="1C1C1C"/>
              </a:solidFill>
              <a:round/>
              <a:headEnd/>
              <a:tailEnd/>
            </a:ln>
          </p:spPr>
          <p:txBody>
            <a:bodyPr wrap="none"/>
            <a:lstStyle/>
            <a:p>
              <a:endParaRPr lang="en-US"/>
            </a:p>
          </p:txBody>
        </p:sp>
        <p:sp>
          <p:nvSpPr>
            <p:cNvPr id="7205" name="Line 45"/>
            <p:cNvSpPr>
              <a:spLocks noChangeShapeType="1"/>
            </p:cNvSpPr>
            <p:nvPr/>
          </p:nvSpPr>
          <p:spPr bwMode="auto">
            <a:xfrm flipV="1">
              <a:off x="8594725" y="5532438"/>
              <a:ext cx="0" cy="1189037"/>
            </a:xfrm>
            <a:prstGeom prst="line">
              <a:avLst/>
            </a:prstGeom>
            <a:noFill/>
            <a:ln w="9525">
              <a:solidFill>
                <a:srgbClr val="1C1C1C"/>
              </a:solidFill>
              <a:round/>
              <a:headEnd/>
              <a:tailEnd/>
            </a:ln>
          </p:spPr>
          <p:txBody>
            <a:bodyPr wrap="none"/>
            <a:lstStyle/>
            <a:p>
              <a:endParaRPr lang="en-US"/>
            </a:p>
          </p:txBody>
        </p:sp>
        <p:sp>
          <p:nvSpPr>
            <p:cNvPr id="7206" name="Line 46"/>
            <p:cNvSpPr>
              <a:spLocks noChangeShapeType="1"/>
            </p:cNvSpPr>
            <p:nvPr/>
          </p:nvSpPr>
          <p:spPr bwMode="auto">
            <a:xfrm flipV="1">
              <a:off x="1096963" y="6629400"/>
              <a:ext cx="0" cy="92075"/>
            </a:xfrm>
            <a:prstGeom prst="line">
              <a:avLst/>
            </a:prstGeom>
            <a:noFill/>
            <a:ln w="9525">
              <a:solidFill>
                <a:srgbClr val="1C1C1C"/>
              </a:solidFill>
              <a:round/>
              <a:headEnd/>
              <a:tailEnd type="triangle" w="med" len="med"/>
            </a:ln>
          </p:spPr>
          <p:txBody>
            <a:bodyPr wrap="none"/>
            <a:lstStyle/>
            <a:p>
              <a:endParaRPr lang="en-US"/>
            </a:p>
          </p:txBody>
        </p:sp>
      </p:grpSp>
      <p:grpSp>
        <p:nvGrpSpPr>
          <p:cNvPr id="76" name="Group 75"/>
          <p:cNvGrpSpPr/>
          <p:nvPr/>
        </p:nvGrpSpPr>
        <p:grpSpPr>
          <a:xfrm>
            <a:off x="6035675" y="2971800"/>
            <a:ext cx="1096963" cy="2103438"/>
            <a:chOff x="6035675" y="2971800"/>
            <a:chExt cx="1096963" cy="2103438"/>
          </a:xfrm>
        </p:grpSpPr>
        <p:sp>
          <p:nvSpPr>
            <p:cNvPr id="578583" name="Rectangle 23"/>
            <p:cNvSpPr>
              <a:spLocks noChangeArrowheads="1"/>
            </p:cNvSpPr>
            <p:nvPr/>
          </p:nvSpPr>
          <p:spPr bwMode="auto">
            <a:xfrm>
              <a:off x="6035675" y="3521075"/>
              <a:ext cx="1096963" cy="457200"/>
            </a:xfrm>
            <a:prstGeom prst="rect">
              <a:avLst/>
            </a:prstGeom>
            <a:solidFill>
              <a:schemeClr val="folHlink"/>
            </a:solidFill>
            <a:ln w="9525">
              <a:solidFill>
                <a:srgbClr val="1C1C1C"/>
              </a:solidFill>
              <a:miter lim="800000"/>
              <a:headEnd/>
              <a:tailEnd/>
            </a:ln>
            <a:effectLst>
              <a:outerShdw dist="107763" dir="2700000" algn="ctr" rotWithShape="0">
                <a:schemeClr val="bg2">
                  <a:alpha val="50000"/>
                </a:schemeClr>
              </a:outerShdw>
            </a:effectLst>
          </p:spPr>
          <p:txBody>
            <a:bodyPr wrap="none" anchor="ctr"/>
            <a:lstStyle/>
            <a:p>
              <a:pPr algn="ctr">
                <a:defRPr/>
              </a:pPr>
              <a:r>
                <a:rPr lang="en-US" sz="1200" dirty="0">
                  <a:solidFill>
                    <a:schemeClr val="bg1">
                      <a:lumMod val="75000"/>
                    </a:schemeClr>
                  </a:solidFill>
                </a:rPr>
                <a:t>Ethical</a:t>
              </a:r>
            </a:p>
            <a:p>
              <a:pPr algn="ctr">
                <a:defRPr/>
              </a:pPr>
              <a:r>
                <a:rPr lang="en-US" sz="1200" dirty="0">
                  <a:solidFill>
                    <a:schemeClr val="bg1">
                      <a:lumMod val="75000"/>
                    </a:schemeClr>
                  </a:solidFill>
                </a:rPr>
                <a:t>judgments</a:t>
              </a:r>
            </a:p>
          </p:txBody>
        </p:sp>
        <p:sp>
          <p:nvSpPr>
            <p:cNvPr id="7212" name="Line 52"/>
            <p:cNvSpPr>
              <a:spLocks noChangeShapeType="1"/>
            </p:cNvSpPr>
            <p:nvPr/>
          </p:nvSpPr>
          <p:spPr bwMode="auto">
            <a:xfrm flipV="1">
              <a:off x="6583363" y="3978275"/>
              <a:ext cx="0" cy="1096963"/>
            </a:xfrm>
            <a:prstGeom prst="line">
              <a:avLst/>
            </a:prstGeom>
            <a:noFill/>
            <a:ln w="9525">
              <a:solidFill>
                <a:srgbClr val="1C1C1C"/>
              </a:solidFill>
              <a:round/>
              <a:headEnd/>
              <a:tailEnd type="triangle" w="med" len="med"/>
            </a:ln>
          </p:spPr>
          <p:txBody>
            <a:bodyPr wrap="none"/>
            <a:lstStyle/>
            <a:p>
              <a:endParaRPr lang="en-US"/>
            </a:p>
          </p:txBody>
        </p:sp>
        <p:sp>
          <p:nvSpPr>
            <p:cNvPr id="7213" name="Line 53"/>
            <p:cNvSpPr>
              <a:spLocks noChangeShapeType="1"/>
            </p:cNvSpPr>
            <p:nvPr/>
          </p:nvSpPr>
          <p:spPr bwMode="auto">
            <a:xfrm>
              <a:off x="6583363" y="2971800"/>
              <a:ext cx="0" cy="549275"/>
            </a:xfrm>
            <a:prstGeom prst="line">
              <a:avLst/>
            </a:prstGeom>
            <a:noFill/>
            <a:ln w="9525">
              <a:solidFill>
                <a:srgbClr val="1C1C1C"/>
              </a:solidFill>
              <a:round/>
              <a:headEnd/>
              <a:tailEnd type="triangle" w="med" len="med"/>
            </a:ln>
          </p:spPr>
          <p:txBody>
            <a:bodyPr wrap="none"/>
            <a:lstStyle/>
            <a:p>
              <a:endParaRPr lang="en-US"/>
            </a:p>
          </p:txBody>
        </p:sp>
      </p:grpSp>
      <p:grpSp>
        <p:nvGrpSpPr>
          <p:cNvPr id="89" name="Group 88"/>
          <p:cNvGrpSpPr/>
          <p:nvPr/>
        </p:nvGrpSpPr>
        <p:grpSpPr>
          <a:xfrm>
            <a:off x="2468563" y="1965325"/>
            <a:ext cx="3292476" cy="4206875"/>
            <a:chOff x="2468563" y="1965325"/>
            <a:chExt cx="3292476" cy="4206875"/>
          </a:xfrm>
        </p:grpSpPr>
        <p:sp>
          <p:nvSpPr>
            <p:cNvPr id="7217" name="Line 59"/>
            <p:cNvSpPr>
              <a:spLocks noChangeShapeType="1"/>
            </p:cNvSpPr>
            <p:nvPr/>
          </p:nvSpPr>
          <p:spPr bwMode="auto">
            <a:xfrm>
              <a:off x="4479926" y="4618038"/>
              <a:ext cx="184150" cy="0"/>
            </a:xfrm>
            <a:prstGeom prst="line">
              <a:avLst/>
            </a:prstGeom>
            <a:noFill/>
            <a:ln w="9525">
              <a:solidFill>
                <a:srgbClr val="1C1C1C"/>
              </a:solidFill>
              <a:round/>
              <a:headEnd/>
              <a:tailEnd type="triangle" w="med" len="med"/>
            </a:ln>
          </p:spPr>
          <p:txBody>
            <a:bodyPr wrap="none"/>
            <a:lstStyle/>
            <a:p>
              <a:endParaRPr lang="en-US"/>
            </a:p>
          </p:txBody>
        </p:sp>
        <p:sp>
          <p:nvSpPr>
            <p:cNvPr id="7218" name="Line 60"/>
            <p:cNvSpPr>
              <a:spLocks noChangeShapeType="1"/>
            </p:cNvSpPr>
            <p:nvPr/>
          </p:nvSpPr>
          <p:spPr bwMode="auto">
            <a:xfrm>
              <a:off x="4479926" y="5440363"/>
              <a:ext cx="184150" cy="0"/>
            </a:xfrm>
            <a:prstGeom prst="line">
              <a:avLst/>
            </a:prstGeom>
            <a:noFill/>
            <a:ln w="9525">
              <a:solidFill>
                <a:srgbClr val="1C1C1C"/>
              </a:solidFill>
              <a:round/>
              <a:headEnd/>
              <a:tailEnd type="triangle" w="med" len="med"/>
            </a:ln>
          </p:spPr>
          <p:txBody>
            <a:bodyPr wrap="none"/>
            <a:lstStyle/>
            <a:p>
              <a:endParaRPr lang="en-US"/>
            </a:p>
          </p:txBody>
        </p:sp>
        <p:sp>
          <p:nvSpPr>
            <p:cNvPr id="578576" name="Rectangle 16"/>
            <p:cNvSpPr>
              <a:spLocks noChangeArrowheads="1"/>
            </p:cNvSpPr>
            <p:nvPr/>
          </p:nvSpPr>
          <p:spPr bwMode="auto">
            <a:xfrm>
              <a:off x="4572001" y="1965325"/>
              <a:ext cx="1096963" cy="457200"/>
            </a:xfrm>
            <a:prstGeom prst="rect">
              <a:avLst/>
            </a:prstGeom>
            <a:solidFill>
              <a:srgbClr val="336699"/>
            </a:solidFill>
            <a:ln w="9525">
              <a:noFill/>
              <a:miter lim="800000"/>
              <a:headEnd/>
              <a:tailEnd/>
            </a:ln>
            <a:effectLst>
              <a:outerShdw dist="107763" dir="2700000" algn="ctr" rotWithShape="0">
                <a:schemeClr val="bg2">
                  <a:alpha val="50000"/>
                </a:schemeClr>
              </a:outerShdw>
            </a:effectLst>
          </p:spPr>
          <p:txBody>
            <a:bodyPr wrap="none" anchor="ctr"/>
            <a:lstStyle/>
            <a:p>
              <a:pPr algn="ctr">
                <a:defRPr/>
              </a:pPr>
              <a:r>
                <a:rPr lang="en-US" sz="1200" dirty="0">
                  <a:solidFill>
                    <a:srgbClr val="FFFFFF"/>
                  </a:solidFill>
                </a:rPr>
                <a:t>Deontological</a:t>
              </a:r>
            </a:p>
            <a:p>
              <a:pPr algn="ctr">
                <a:defRPr/>
              </a:pPr>
              <a:r>
                <a:rPr lang="en-US" sz="1200" dirty="0">
                  <a:solidFill>
                    <a:srgbClr val="FFFFFF"/>
                  </a:solidFill>
                </a:rPr>
                <a:t>norms</a:t>
              </a:r>
            </a:p>
          </p:txBody>
        </p:sp>
        <p:sp>
          <p:nvSpPr>
            <p:cNvPr id="578580" name="Rectangle 20"/>
            <p:cNvSpPr>
              <a:spLocks noChangeArrowheads="1"/>
            </p:cNvSpPr>
            <p:nvPr/>
          </p:nvSpPr>
          <p:spPr bwMode="auto">
            <a:xfrm>
              <a:off x="4664076" y="5075238"/>
              <a:ext cx="1096963" cy="457200"/>
            </a:xfrm>
            <a:prstGeom prst="rect">
              <a:avLst/>
            </a:prstGeom>
            <a:gradFill rotWithShape="1">
              <a:gsLst>
                <a:gs pos="0">
                  <a:srgbClr val="4D4D4D"/>
                </a:gs>
                <a:gs pos="100000">
                  <a:srgbClr val="4D4D4D">
                    <a:gamma/>
                    <a:shade val="46275"/>
                    <a:invGamma/>
                  </a:srgbClr>
                </a:gs>
              </a:gsLst>
              <a:lin ang="5400000" scaled="1"/>
            </a:gradFill>
            <a:ln w="9525">
              <a:noFill/>
              <a:miter lim="800000"/>
              <a:headEnd/>
              <a:tailEnd/>
            </a:ln>
            <a:effectLst>
              <a:outerShdw dist="107763" dir="2700000" algn="ctr" rotWithShape="0">
                <a:schemeClr val="bg2">
                  <a:alpha val="50000"/>
                </a:schemeClr>
              </a:outerShdw>
            </a:effectLst>
          </p:spPr>
          <p:txBody>
            <a:bodyPr wrap="none" anchor="ctr"/>
            <a:lstStyle/>
            <a:p>
              <a:pPr algn="ctr">
                <a:defRPr/>
              </a:pPr>
              <a:r>
                <a:rPr lang="en-US" sz="1200" dirty="0">
                  <a:solidFill>
                    <a:srgbClr val="FFFFFF"/>
                  </a:solidFill>
                </a:rPr>
                <a:t>Desirability of</a:t>
              </a:r>
            </a:p>
            <a:p>
              <a:pPr algn="ctr">
                <a:defRPr/>
              </a:pPr>
              <a:r>
                <a:rPr lang="en-US" sz="1200" dirty="0">
                  <a:solidFill>
                    <a:srgbClr val="FFFFFF"/>
                  </a:solidFill>
                </a:rPr>
                <a:t>consequences</a:t>
              </a:r>
            </a:p>
          </p:txBody>
        </p:sp>
        <p:sp>
          <p:nvSpPr>
            <p:cNvPr id="578581" name="Rectangle 21"/>
            <p:cNvSpPr>
              <a:spLocks noChangeArrowheads="1"/>
            </p:cNvSpPr>
            <p:nvPr/>
          </p:nvSpPr>
          <p:spPr bwMode="auto">
            <a:xfrm>
              <a:off x="4664076" y="4435475"/>
              <a:ext cx="1096963" cy="457200"/>
            </a:xfrm>
            <a:prstGeom prst="rect">
              <a:avLst/>
            </a:prstGeom>
            <a:gradFill rotWithShape="1">
              <a:gsLst>
                <a:gs pos="0">
                  <a:srgbClr val="4D4D4D"/>
                </a:gs>
                <a:gs pos="100000">
                  <a:srgbClr val="4D4D4D">
                    <a:gamma/>
                    <a:shade val="46275"/>
                    <a:invGamma/>
                  </a:srgbClr>
                </a:gs>
              </a:gsLst>
              <a:lin ang="5400000" scaled="1"/>
            </a:gradFill>
            <a:ln w="9525">
              <a:noFill/>
              <a:miter lim="800000"/>
              <a:headEnd/>
              <a:tailEnd/>
            </a:ln>
            <a:effectLst>
              <a:outerShdw dist="107763" dir="2700000" algn="ctr" rotWithShape="0">
                <a:schemeClr val="bg2">
                  <a:alpha val="50000"/>
                </a:schemeClr>
              </a:outerShdw>
            </a:effectLst>
          </p:spPr>
          <p:txBody>
            <a:bodyPr wrap="none" anchor="ctr"/>
            <a:lstStyle/>
            <a:p>
              <a:pPr algn="ctr">
                <a:defRPr/>
              </a:pPr>
              <a:r>
                <a:rPr lang="en-US" sz="1200" dirty="0">
                  <a:solidFill>
                    <a:srgbClr val="FFFFFF"/>
                  </a:solidFill>
                </a:rPr>
                <a:t>Probabilities of</a:t>
              </a:r>
            </a:p>
            <a:p>
              <a:pPr algn="ctr">
                <a:defRPr/>
              </a:pPr>
              <a:r>
                <a:rPr lang="en-US" sz="1200" dirty="0">
                  <a:solidFill>
                    <a:srgbClr val="FFFFFF"/>
                  </a:solidFill>
                </a:rPr>
                <a:t>consequences</a:t>
              </a:r>
            </a:p>
          </p:txBody>
        </p:sp>
        <p:sp>
          <p:nvSpPr>
            <p:cNvPr id="578582" name="Rectangle 22"/>
            <p:cNvSpPr>
              <a:spLocks noChangeArrowheads="1"/>
            </p:cNvSpPr>
            <p:nvPr/>
          </p:nvSpPr>
          <p:spPr bwMode="auto">
            <a:xfrm>
              <a:off x="4664076" y="5715000"/>
              <a:ext cx="1096963" cy="457200"/>
            </a:xfrm>
            <a:prstGeom prst="rect">
              <a:avLst/>
            </a:prstGeom>
            <a:gradFill rotWithShape="1">
              <a:gsLst>
                <a:gs pos="0">
                  <a:srgbClr val="4D4D4D"/>
                </a:gs>
                <a:gs pos="100000">
                  <a:srgbClr val="4D4D4D">
                    <a:gamma/>
                    <a:shade val="46275"/>
                    <a:invGamma/>
                  </a:srgbClr>
                </a:gs>
              </a:gsLst>
              <a:lin ang="5400000" scaled="1"/>
            </a:gradFill>
            <a:ln w="9525">
              <a:noFill/>
              <a:miter lim="800000"/>
              <a:headEnd/>
              <a:tailEnd/>
            </a:ln>
            <a:effectLst>
              <a:outerShdw dist="107763" dir="2700000" algn="ctr" rotWithShape="0">
                <a:schemeClr val="bg2">
                  <a:alpha val="50000"/>
                </a:schemeClr>
              </a:outerShdw>
            </a:effectLst>
          </p:spPr>
          <p:txBody>
            <a:bodyPr wrap="none" anchor="ctr"/>
            <a:lstStyle/>
            <a:p>
              <a:pPr algn="ctr">
                <a:defRPr/>
              </a:pPr>
              <a:r>
                <a:rPr lang="en-US" sz="1200" dirty="0">
                  <a:solidFill>
                    <a:srgbClr val="FFFFFF"/>
                  </a:solidFill>
                </a:rPr>
                <a:t>Importance of</a:t>
              </a:r>
            </a:p>
            <a:p>
              <a:pPr algn="ctr">
                <a:defRPr/>
              </a:pPr>
              <a:r>
                <a:rPr lang="en-US" sz="1200" dirty="0">
                  <a:solidFill>
                    <a:srgbClr val="FFFFFF"/>
                  </a:solidFill>
                </a:rPr>
                <a:t>stakeholders</a:t>
              </a:r>
            </a:p>
          </p:txBody>
        </p:sp>
        <p:sp>
          <p:nvSpPr>
            <p:cNvPr id="7197" name="Line 35"/>
            <p:cNvSpPr>
              <a:spLocks noChangeShapeType="1"/>
            </p:cNvSpPr>
            <p:nvPr/>
          </p:nvSpPr>
          <p:spPr bwMode="auto">
            <a:xfrm>
              <a:off x="2651126" y="2149475"/>
              <a:ext cx="1828800" cy="0"/>
            </a:xfrm>
            <a:prstGeom prst="line">
              <a:avLst/>
            </a:prstGeom>
            <a:noFill/>
            <a:ln w="9525">
              <a:solidFill>
                <a:srgbClr val="1C1C1C"/>
              </a:solidFill>
              <a:round/>
              <a:headEnd/>
              <a:tailEnd type="triangle" w="med" len="med"/>
            </a:ln>
          </p:spPr>
          <p:txBody>
            <a:bodyPr wrap="none"/>
            <a:lstStyle/>
            <a:p>
              <a:endParaRPr lang="en-US"/>
            </a:p>
          </p:txBody>
        </p:sp>
        <p:sp>
          <p:nvSpPr>
            <p:cNvPr id="7207" name="Line 47"/>
            <p:cNvSpPr>
              <a:spLocks noChangeShapeType="1"/>
            </p:cNvSpPr>
            <p:nvPr/>
          </p:nvSpPr>
          <p:spPr bwMode="auto">
            <a:xfrm>
              <a:off x="2468563" y="5989638"/>
              <a:ext cx="2195513" cy="0"/>
            </a:xfrm>
            <a:prstGeom prst="line">
              <a:avLst/>
            </a:prstGeom>
            <a:noFill/>
            <a:ln w="9525">
              <a:solidFill>
                <a:schemeClr val="tx1"/>
              </a:solidFill>
              <a:round/>
              <a:headEnd/>
              <a:tailEnd type="triangle" w="med" len="med"/>
            </a:ln>
          </p:spPr>
          <p:txBody>
            <a:bodyPr wrap="none"/>
            <a:lstStyle/>
            <a:p>
              <a:endParaRPr lang="en-US"/>
            </a:p>
          </p:txBody>
        </p:sp>
        <p:sp>
          <p:nvSpPr>
            <p:cNvPr id="7216" name="Line 56"/>
            <p:cNvSpPr>
              <a:spLocks noChangeShapeType="1"/>
            </p:cNvSpPr>
            <p:nvPr/>
          </p:nvSpPr>
          <p:spPr bwMode="auto">
            <a:xfrm>
              <a:off x="4479926" y="4618038"/>
              <a:ext cx="0" cy="822325"/>
            </a:xfrm>
            <a:prstGeom prst="line">
              <a:avLst/>
            </a:prstGeom>
            <a:noFill/>
            <a:ln w="9525">
              <a:solidFill>
                <a:srgbClr val="1C1C1C"/>
              </a:solidFill>
              <a:round/>
              <a:headEnd/>
              <a:tailEnd/>
            </a:ln>
          </p:spPr>
          <p:txBody>
            <a:bodyPr wrap="none"/>
            <a:lstStyle/>
            <a:p>
              <a:endParaRPr lang="en-US"/>
            </a:p>
          </p:txBody>
        </p:sp>
        <p:sp>
          <p:nvSpPr>
            <p:cNvPr id="7219" name="Line 61"/>
            <p:cNvSpPr>
              <a:spLocks noChangeShapeType="1"/>
            </p:cNvSpPr>
            <p:nvPr/>
          </p:nvSpPr>
          <p:spPr bwMode="auto">
            <a:xfrm>
              <a:off x="2651126" y="4892675"/>
              <a:ext cx="1738313" cy="0"/>
            </a:xfrm>
            <a:prstGeom prst="line">
              <a:avLst/>
            </a:prstGeom>
            <a:noFill/>
            <a:ln w="9525">
              <a:solidFill>
                <a:srgbClr val="1C1C1C"/>
              </a:solidFill>
              <a:round/>
              <a:headEnd/>
              <a:tailEnd type="triangle" w="med" len="med"/>
            </a:ln>
          </p:spPr>
          <p:txBody>
            <a:bodyPr wrap="none"/>
            <a:lstStyle/>
            <a:p>
              <a:endParaRPr lang="en-US"/>
            </a:p>
          </p:txBody>
        </p:sp>
        <p:sp>
          <p:nvSpPr>
            <p:cNvPr id="7220" name="Line 62"/>
            <p:cNvSpPr>
              <a:spLocks noChangeShapeType="1"/>
            </p:cNvSpPr>
            <p:nvPr/>
          </p:nvSpPr>
          <p:spPr bwMode="auto">
            <a:xfrm>
              <a:off x="4297363" y="5257800"/>
              <a:ext cx="182563" cy="0"/>
            </a:xfrm>
            <a:prstGeom prst="line">
              <a:avLst/>
            </a:prstGeom>
            <a:noFill/>
            <a:ln w="9525">
              <a:solidFill>
                <a:srgbClr val="1C1C1C"/>
              </a:solidFill>
              <a:round/>
              <a:headEnd/>
              <a:tailEnd type="triangle" w="med" len="med"/>
            </a:ln>
          </p:spPr>
          <p:txBody>
            <a:bodyPr wrap="none"/>
            <a:lstStyle/>
            <a:p>
              <a:endParaRPr lang="en-US"/>
            </a:p>
          </p:txBody>
        </p:sp>
      </p:grpSp>
      <p:grpSp>
        <p:nvGrpSpPr>
          <p:cNvPr id="91" name="Group 90"/>
          <p:cNvGrpSpPr/>
          <p:nvPr/>
        </p:nvGrpSpPr>
        <p:grpSpPr>
          <a:xfrm>
            <a:off x="7132638" y="3521075"/>
            <a:ext cx="912812" cy="1736725"/>
            <a:chOff x="7132638" y="3521075"/>
            <a:chExt cx="912812" cy="1736725"/>
          </a:xfrm>
        </p:grpSpPr>
        <p:sp>
          <p:nvSpPr>
            <p:cNvPr id="7214" name="Line 54"/>
            <p:cNvSpPr>
              <a:spLocks noChangeShapeType="1"/>
            </p:cNvSpPr>
            <p:nvPr/>
          </p:nvSpPr>
          <p:spPr bwMode="auto">
            <a:xfrm>
              <a:off x="7315200" y="5257800"/>
              <a:ext cx="274638" cy="0"/>
            </a:xfrm>
            <a:prstGeom prst="line">
              <a:avLst/>
            </a:prstGeom>
            <a:noFill/>
            <a:ln w="9525">
              <a:solidFill>
                <a:srgbClr val="1C1C1C"/>
              </a:solidFill>
              <a:round/>
              <a:headEnd/>
              <a:tailEnd/>
            </a:ln>
          </p:spPr>
          <p:txBody>
            <a:bodyPr wrap="none"/>
            <a:lstStyle/>
            <a:p>
              <a:endParaRPr lang="en-US"/>
            </a:p>
          </p:txBody>
        </p:sp>
        <p:sp>
          <p:nvSpPr>
            <p:cNvPr id="578587" name="Rectangle 27"/>
            <p:cNvSpPr>
              <a:spLocks noChangeArrowheads="1"/>
            </p:cNvSpPr>
            <p:nvPr/>
          </p:nvSpPr>
          <p:spPr bwMode="auto">
            <a:xfrm>
              <a:off x="7315200" y="3521075"/>
              <a:ext cx="730250" cy="457200"/>
            </a:xfrm>
            <a:prstGeom prst="rect">
              <a:avLst/>
            </a:prstGeom>
            <a:solidFill>
              <a:schemeClr val="folHlink"/>
            </a:solidFill>
            <a:ln w="9525">
              <a:solidFill>
                <a:srgbClr val="1C1C1C"/>
              </a:solidFill>
              <a:miter lim="800000"/>
              <a:headEnd/>
              <a:tailEnd/>
            </a:ln>
            <a:effectLst>
              <a:outerShdw dist="107763" dir="2700000" algn="ctr" rotWithShape="0">
                <a:schemeClr val="bg2">
                  <a:alpha val="50000"/>
                </a:schemeClr>
              </a:outerShdw>
            </a:effectLst>
          </p:spPr>
          <p:txBody>
            <a:bodyPr wrap="none" anchor="ctr"/>
            <a:lstStyle/>
            <a:p>
              <a:pPr algn="ctr">
                <a:defRPr/>
              </a:pPr>
              <a:r>
                <a:rPr lang="en-US" sz="1200" dirty="0">
                  <a:solidFill>
                    <a:schemeClr val="bg1">
                      <a:lumMod val="75000"/>
                    </a:schemeClr>
                  </a:solidFill>
                </a:rPr>
                <a:t>Intentions</a:t>
              </a:r>
            </a:p>
          </p:txBody>
        </p:sp>
        <p:sp>
          <p:nvSpPr>
            <p:cNvPr id="7215" name="Line 55"/>
            <p:cNvSpPr>
              <a:spLocks noChangeShapeType="1"/>
            </p:cNvSpPr>
            <p:nvPr/>
          </p:nvSpPr>
          <p:spPr bwMode="auto">
            <a:xfrm flipV="1">
              <a:off x="7589838" y="3978275"/>
              <a:ext cx="0" cy="1279525"/>
            </a:xfrm>
            <a:prstGeom prst="line">
              <a:avLst/>
            </a:prstGeom>
            <a:noFill/>
            <a:ln w="9525">
              <a:solidFill>
                <a:srgbClr val="1C1C1C"/>
              </a:solidFill>
              <a:round/>
              <a:headEnd/>
              <a:tailEnd type="triangle" w="med" len="med"/>
            </a:ln>
          </p:spPr>
          <p:txBody>
            <a:bodyPr wrap="none"/>
            <a:lstStyle/>
            <a:p>
              <a:endParaRPr lang="en-US"/>
            </a:p>
          </p:txBody>
        </p:sp>
        <p:sp>
          <p:nvSpPr>
            <p:cNvPr id="7221" name="Line 63"/>
            <p:cNvSpPr>
              <a:spLocks noChangeShapeType="1"/>
            </p:cNvSpPr>
            <p:nvPr/>
          </p:nvSpPr>
          <p:spPr bwMode="auto">
            <a:xfrm>
              <a:off x="7132638" y="3794125"/>
              <a:ext cx="182562" cy="0"/>
            </a:xfrm>
            <a:prstGeom prst="line">
              <a:avLst/>
            </a:prstGeom>
            <a:noFill/>
            <a:ln w="9525">
              <a:solidFill>
                <a:srgbClr val="1C1C1C"/>
              </a:solidFill>
              <a:round/>
              <a:headEnd/>
              <a:tailEnd type="triangle" w="med" len="med"/>
            </a:ln>
          </p:spPr>
          <p:txBody>
            <a:bodyPr wrap="none"/>
            <a:lstStyle/>
            <a:p>
              <a:endParaRPr lang="en-US"/>
            </a:p>
          </p:txBody>
        </p:sp>
      </p:grpSp>
      <p:grpSp>
        <p:nvGrpSpPr>
          <p:cNvPr id="78" name="Group 77"/>
          <p:cNvGrpSpPr/>
          <p:nvPr/>
        </p:nvGrpSpPr>
        <p:grpSpPr>
          <a:xfrm>
            <a:off x="8047038" y="3521075"/>
            <a:ext cx="912812" cy="457200"/>
            <a:chOff x="8047038" y="3521075"/>
            <a:chExt cx="912812" cy="457200"/>
          </a:xfrm>
        </p:grpSpPr>
        <p:sp>
          <p:nvSpPr>
            <p:cNvPr id="578586" name="Rectangle 26"/>
            <p:cNvSpPr>
              <a:spLocks noChangeArrowheads="1"/>
            </p:cNvSpPr>
            <p:nvPr/>
          </p:nvSpPr>
          <p:spPr bwMode="auto">
            <a:xfrm>
              <a:off x="8229600" y="3521075"/>
              <a:ext cx="730250" cy="457200"/>
            </a:xfrm>
            <a:prstGeom prst="rect">
              <a:avLst/>
            </a:prstGeom>
            <a:solidFill>
              <a:schemeClr val="folHlink"/>
            </a:solidFill>
            <a:ln w="9525">
              <a:noFill/>
              <a:miter lim="800000"/>
              <a:headEnd/>
              <a:tailEnd/>
            </a:ln>
            <a:effectLst>
              <a:outerShdw dist="107763" dir="2700000" algn="ctr" rotWithShape="0">
                <a:schemeClr val="bg2">
                  <a:alpha val="50000"/>
                </a:schemeClr>
              </a:outerShdw>
            </a:effectLst>
          </p:spPr>
          <p:txBody>
            <a:bodyPr wrap="none" anchor="ctr"/>
            <a:lstStyle/>
            <a:p>
              <a:pPr algn="ctr">
                <a:defRPr/>
              </a:pPr>
              <a:r>
                <a:rPr lang="en-US" sz="1200" dirty="0">
                  <a:solidFill>
                    <a:schemeClr val="bg1">
                      <a:lumMod val="75000"/>
                    </a:schemeClr>
                  </a:solidFill>
                </a:rPr>
                <a:t>Behavior</a:t>
              </a:r>
            </a:p>
          </p:txBody>
        </p:sp>
        <p:sp>
          <p:nvSpPr>
            <p:cNvPr id="7222" name="Line 64"/>
            <p:cNvSpPr>
              <a:spLocks noChangeShapeType="1"/>
            </p:cNvSpPr>
            <p:nvPr/>
          </p:nvSpPr>
          <p:spPr bwMode="auto">
            <a:xfrm>
              <a:off x="8047038" y="3794125"/>
              <a:ext cx="182562" cy="0"/>
            </a:xfrm>
            <a:prstGeom prst="line">
              <a:avLst/>
            </a:prstGeom>
            <a:noFill/>
            <a:ln w="9525">
              <a:solidFill>
                <a:schemeClr val="tx1"/>
              </a:solidFill>
              <a:round/>
              <a:headEnd/>
              <a:tailEnd type="triangle" w="med" len="med"/>
            </a:ln>
          </p:spPr>
          <p:txBody>
            <a:bodyPr wrap="none"/>
            <a:lstStyle/>
            <a:p>
              <a:endParaRPr lang="en-US"/>
            </a:p>
          </p:txBody>
        </p:sp>
      </p:grpSp>
      <p:grpSp>
        <p:nvGrpSpPr>
          <p:cNvPr id="90" name="Group 89"/>
          <p:cNvGrpSpPr/>
          <p:nvPr/>
        </p:nvGrpSpPr>
        <p:grpSpPr>
          <a:xfrm>
            <a:off x="4297363" y="2149475"/>
            <a:ext cx="3017837" cy="3840163"/>
            <a:chOff x="4297363" y="2149475"/>
            <a:chExt cx="3017837" cy="3840163"/>
          </a:xfrm>
        </p:grpSpPr>
        <p:sp>
          <p:nvSpPr>
            <p:cNvPr id="7209" name="Line 49"/>
            <p:cNvSpPr>
              <a:spLocks noChangeShapeType="1"/>
            </p:cNvSpPr>
            <p:nvPr/>
          </p:nvSpPr>
          <p:spPr bwMode="auto">
            <a:xfrm>
              <a:off x="4297363" y="2879725"/>
              <a:ext cx="1554162" cy="0"/>
            </a:xfrm>
            <a:prstGeom prst="line">
              <a:avLst/>
            </a:prstGeom>
            <a:noFill/>
            <a:ln w="9525">
              <a:solidFill>
                <a:srgbClr val="1C1C1C"/>
              </a:solidFill>
              <a:round/>
              <a:headEnd/>
              <a:tailEnd type="triangle" w="med" len="med"/>
            </a:ln>
          </p:spPr>
          <p:txBody>
            <a:bodyPr wrap="none"/>
            <a:lstStyle/>
            <a:p>
              <a:endParaRPr lang="en-US"/>
            </a:p>
          </p:txBody>
        </p:sp>
        <p:sp>
          <p:nvSpPr>
            <p:cNvPr id="7225" name="Line 67"/>
            <p:cNvSpPr>
              <a:spLocks noChangeShapeType="1"/>
            </p:cNvSpPr>
            <p:nvPr/>
          </p:nvSpPr>
          <p:spPr bwMode="auto">
            <a:xfrm>
              <a:off x="5761038" y="5989638"/>
              <a:ext cx="182562" cy="0"/>
            </a:xfrm>
            <a:prstGeom prst="line">
              <a:avLst/>
            </a:prstGeom>
            <a:noFill/>
            <a:ln w="9525">
              <a:solidFill>
                <a:srgbClr val="1C1C1C"/>
              </a:solidFill>
              <a:round/>
              <a:headEnd/>
              <a:tailEnd type="triangle" w="med" len="med"/>
            </a:ln>
          </p:spPr>
          <p:txBody>
            <a:bodyPr wrap="none"/>
            <a:lstStyle/>
            <a:p>
              <a:endParaRPr lang="en-US"/>
            </a:p>
          </p:txBody>
        </p:sp>
        <p:sp>
          <p:nvSpPr>
            <p:cNvPr id="578578" name="Rectangle 18"/>
            <p:cNvSpPr>
              <a:spLocks noChangeArrowheads="1"/>
            </p:cNvSpPr>
            <p:nvPr/>
          </p:nvSpPr>
          <p:spPr bwMode="auto">
            <a:xfrm>
              <a:off x="6035675" y="2514600"/>
              <a:ext cx="1096962" cy="457200"/>
            </a:xfrm>
            <a:prstGeom prst="rect">
              <a:avLst/>
            </a:prstGeom>
            <a:solidFill>
              <a:srgbClr val="336699"/>
            </a:solidFill>
            <a:ln w="9525">
              <a:noFill/>
              <a:miter lim="800000"/>
              <a:headEnd/>
              <a:tailEnd/>
            </a:ln>
            <a:effectLst>
              <a:outerShdw dist="107763" dir="2700000" algn="ctr" rotWithShape="0">
                <a:schemeClr val="bg2">
                  <a:alpha val="50000"/>
                </a:schemeClr>
              </a:outerShdw>
            </a:effectLst>
          </p:spPr>
          <p:txBody>
            <a:bodyPr wrap="none" anchor="ctr"/>
            <a:lstStyle/>
            <a:p>
              <a:pPr algn="ctr">
                <a:defRPr/>
              </a:pPr>
              <a:r>
                <a:rPr lang="en-US" sz="1200" dirty="0">
                  <a:solidFill>
                    <a:srgbClr val="FFFFFF"/>
                  </a:solidFill>
                </a:rPr>
                <a:t>Deontological</a:t>
              </a:r>
            </a:p>
            <a:p>
              <a:pPr algn="ctr">
                <a:defRPr/>
              </a:pPr>
              <a:r>
                <a:rPr lang="en-US" sz="1200" dirty="0">
                  <a:solidFill>
                    <a:srgbClr val="FFFFFF"/>
                  </a:solidFill>
                </a:rPr>
                <a:t>evaluation</a:t>
              </a:r>
            </a:p>
          </p:txBody>
        </p:sp>
        <p:sp>
          <p:nvSpPr>
            <p:cNvPr id="578584" name="Rectangle 24"/>
            <p:cNvSpPr>
              <a:spLocks noChangeArrowheads="1"/>
            </p:cNvSpPr>
            <p:nvPr/>
          </p:nvSpPr>
          <p:spPr bwMode="auto">
            <a:xfrm>
              <a:off x="6218238" y="5075238"/>
              <a:ext cx="1096962" cy="457200"/>
            </a:xfrm>
            <a:prstGeom prst="rect">
              <a:avLst/>
            </a:prstGeom>
            <a:gradFill rotWithShape="1">
              <a:gsLst>
                <a:gs pos="0">
                  <a:srgbClr val="4D4D4D"/>
                </a:gs>
                <a:gs pos="100000">
                  <a:srgbClr val="4D4D4D">
                    <a:gamma/>
                    <a:shade val="46275"/>
                    <a:invGamma/>
                  </a:srgbClr>
                </a:gs>
              </a:gsLst>
              <a:lin ang="5400000" scaled="1"/>
            </a:gradFill>
            <a:ln w="9525">
              <a:noFill/>
              <a:miter lim="800000"/>
              <a:headEnd/>
              <a:tailEnd/>
            </a:ln>
            <a:effectLst>
              <a:outerShdw dist="107763" dir="2700000" algn="ctr" rotWithShape="0">
                <a:schemeClr val="bg2">
                  <a:alpha val="50000"/>
                </a:schemeClr>
              </a:outerShdw>
            </a:effectLst>
          </p:spPr>
          <p:txBody>
            <a:bodyPr wrap="none" anchor="ctr"/>
            <a:lstStyle/>
            <a:p>
              <a:pPr algn="ctr">
                <a:defRPr/>
              </a:pPr>
              <a:r>
                <a:rPr lang="en-US" sz="1200" dirty="0">
                  <a:solidFill>
                    <a:srgbClr val="FFFFFF"/>
                  </a:solidFill>
                </a:rPr>
                <a:t>Teleological</a:t>
              </a:r>
            </a:p>
            <a:p>
              <a:pPr algn="ctr">
                <a:defRPr/>
              </a:pPr>
              <a:r>
                <a:rPr lang="en-US" sz="1200" dirty="0">
                  <a:solidFill>
                    <a:srgbClr val="FFFFFF"/>
                  </a:solidFill>
                </a:rPr>
                <a:t>evaluation</a:t>
              </a:r>
            </a:p>
          </p:txBody>
        </p:sp>
        <p:sp>
          <p:nvSpPr>
            <p:cNvPr id="7208" name="Line 48"/>
            <p:cNvSpPr>
              <a:spLocks noChangeShapeType="1"/>
            </p:cNvSpPr>
            <p:nvPr/>
          </p:nvSpPr>
          <p:spPr bwMode="auto">
            <a:xfrm>
              <a:off x="5851525" y="2149475"/>
              <a:ext cx="0" cy="730250"/>
            </a:xfrm>
            <a:prstGeom prst="line">
              <a:avLst/>
            </a:prstGeom>
            <a:noFill/>
            <a:ln w="9525">
              <a:solidFill>
                <a:srgbClr val="1C1C1C"/>
              </a:solidFill>
              <a:round/>
              <a:headEnd/>
              <a:tailEnd/>
            </a:ln>
          </p:spPr>
          <p:txBody>
            <a:bodyPr wrap="none"/>
            <a:lstStyle/>
            <a:p>
              <a:endParaRPr lang="en-US"/>
            </a:p>
          </p:txBody>
        </p:sp>
        <p:sp>
          <p:nvSpPr>
            <p:cNvPr id="7210" name="Line 50"/>
            <p:cNvSpPr>
              <a:spLocks noChangeShapeType="1"/>
            </p:cNvSpPr>
            <p:nvPr/>
          </p:nvSpPr>
          <p:spPr bwMode="auto">
            <a:xfrm>
              <a:off x="5668963" y="2149475"/>
              <a:ext cx="182562" cy="0"/>
            </a:xfrm>
            <a:prstGeom prst="line">
              <a:avLst/>
            </a:prstGeom>
            <a:noFill/>
            <a:ln w="9525">
              <a:solidFill>
                <a:srgbClr val="1C1C1C"/>
              </a:solidFill>
              <a:round/>
              <a:headEnd/>
              <a:tailEnd type="triangle" w="med" len="med"/>
            </a:ln>
          </p:spPr>
          <p:txBody>
            <a:bodyPr wrap="none"/>
            <a:lstStyle/>
            <a:p>
              <a:endParaRPr lang="en-US"/>
            </a:p>
          </p:txBody>
        </p:sp>
        <p:sp>
          <p:nvSpPr>
            <p:cNvPr id="7211" name="Line 51"/>
            <p:cNvSpPr>
              <a:spLocks noChangeShapeType="1"/>
            </p:cNvSpPr>
            <p:nvPr/>
          </p:nvSpPr>
          <p:spPr bwMode="auto">
            <a:xfrm>
              <a:off x="5851525" y="2697163"/>
              <a:ext cx="184150" cy="0"/>
            </a:xfrm>
            <a:prstGeom prst="line">
              <a:avLst/>
            </a:prstGeom>
            <a:noFill/>
            <a:ln w="9525">
              <a:solidFill>
                <a:srgbClr val="1C1C1C"/>
              </a:solidFill>
              <a:round/>
              <a:headEnd/>
              <a:tailEnd type="triangle" w="med" len="med"/>
            </a:ln>
          </p:spPr>
          <p:txBody>
            <a:bodyPr wrap="none"/>
            <a:lstStyle/>
            <a:p>
              <a:endParaRPr lang="en-US"/>
            </a:p>
          </p:txBody>
        </p:sp>
        <p:sp>
          <p:nvSpPr>
            <p:cNvPr id="7223" name="Line 65"/>
            <p:cNvSpPr>
              <a:spLocks noChangeShapeType="1"/>
            </p:cNvSpPr>
            <p:nvPr/>
          </p:nvSpPr>
          <p:spPr bwMode="auto">
            <a:xfrm>
              <a:off x="5943600" y="4618038"/>
              <a:ext cx="0" cy="1371600"/>
            </a:xfrm>
            <a:prstGeom prst="line">
              <a:avLst/>
            </a:prstGeom>
            <a:noFill/>
            <a:ln w="9525">
              <a:solidFill>
                <a:srgbClr val="1C1C1C"/>
              </a:solidFill>
              <a:round/>
              <a:headEnd/>
              <a:tailEnd/>
            </a:ln>
          </p:spPr>
          <p:txBody>
            <a:bodyPr wrap="none"/>
            <a:lstStyle/>
            <a:p>
              <a:endParaRPr lang="en-US"/>
            </a:p>
          </p:txBody>
        </p:sp>
        <p:sp>
          <p:nvSpPr>
            <p:cNvPr id="7224" name="Line 66"/>
            <p:cNvSpPr>
              <a:spLocks noChangeShapeType="1"/>
            </p:cNvSpPr>
            <p:nvPr/>
          </p:nvSpPr>
          <p:spPr bwMode="auto">
            <a:xfrm>
              <a:off x="5761038" y="4618038"/>
              <a:ext cx="182562" cy="0"/>
            </a:xfrm>
            <a:prstGeom prst="line">
              <a:avLst/>
            </a:prstGeom>
            <a:noFill/>
            <a:ln w="9525">
              <a:solidFill>
                <a:srgbClr val="1C1C1C"/>
              </a:solidFill>
              <a:round/>
              <a:headEnd/>
              <a:tailEnd type="triangle" w="med" len="med"/>
            </a:ln>
          </p:spPr>
          <p:txBody>
            <a:bodyPr wrap="none"/>
            <a:lstStyle/>
            <a:p>
              <a:endParaRPr lang="en-US"/>
            </a:p>
          </p:txBody>
        </p:sp>
        <p:sp>
          <p:nvSpPr>
            <p:cNvPr id="7226" name="Line 69"/>
            <p:cNvSpPr>
              <a:spLocks noChangeShapeType="1"/>
            </p:cNvSpPr>
            <p:nvPr/>
          </p:nvSpPr>
          <p:spPr bwMode="auto">
            <a:xfrm>
              <a:off x="5761038" y="5257800"/>
              <a:ext cx="182562" cy="0"/>
            </a:xfrm>
            <a:prstGeom prst="line">
              <a:avLst/>
            </a:prstGeom>
            <a:noFill/>
            <a:ln w="9525">
              <a:solidFill>
                <a:srgbClr val="1C1C1C"/>
              </a:solidFill>
              <a:round/>
              <a:headEnd/>
              <a:tailEnd type="triangle" w="med" len="med"/>
            </a:ln>
          </p:spPr>
          <p:txBody>
            <a:bodyPr wrap="none"/>
            <a:lstStyle/>
            <a:p>
              <a:endParaRPr lang="en-US"/>
            </a:p>
          </p:txBody>
        </p:sp>
        <p:sp>
          <p:nvSpPr>
            <p:cNvPr id="7227" name="Line 70"/>
            <p:cNvSpPr>
              <a:spLocks noChangeShapeType="1"/>
            </p:cNvSpPr>
            <p:nvPr/>
          </p:nvSpPr>
          <p:spPr bwMode="auto">
            <a:xfrm>
              <a:off x="5943600" y="5257800"/>
              <a:ext cx="274637" cy="0"/>
            </a:xfrm>
            <a:prstGeom prst="line">
              <a:avLst/>
            </a:prstGeom>
            <a:noFill/>
            <a:ln w="9525">
              <a:solidFill>
                <a:srgbClr val="1C1C1C"/>
              </a:solidFill>
              <a:round/>
              <a:headEnd/>
              <a:tailEnd type="triangle" w="med" len="med"/>
            </a:ln>
          </p:spPr>
          <p:txBody>
            <a:bodyPr wrap="none"/>
            <a:lstStyle/>
            <a:p>
              <a:endParaRPr lang="en-US"/>
            </a:p>
          </p:txBody>
        </p:sp>
      </p:grpSp>
      <p:grpSp>
        <p:nvGrpSpPr>
          <p:cNvPr id="82" name="Group 81"/>
          <p:cNvGrpSpPr/>
          <p:nvPr/>
        </p:nvGrpSpPr>
        <p:grpSpPr>
          <a:xfrm>
            <a:off x="92075" y="1782763"/>
            <a:ext cx="2468563" cy="3292475"/>
            <a:chOff x="92075" y="1782763"/>
            <a:chExt cx="2468563" cy="3292475"/>
          </a:xfrm>
        </p:grpSpPr>
        <p:sp>
          <p:nvSpPr>
            <p:cNvPr id="578569" name="Rectangle 9"/>
            <p:cNvSpPr>
              <a:spLocks noChangeArrowheads="1"/>
            </p:cNvSpPr>
            <p:nvPr/>
          </p:nvSpPr>
          <p:spPr bwMode="auto">
            <a:xfrm>
              <a:off x="182563" y="1874838"/>
              <a:ext cx="2286000" cy="914400"/>
            </a:xfrm>
            <a:prstGeom prst="rect">
              <a:avLst/>
            </a:prstGeom>
            <a:gradFill rotWithShape="1">
              <a:gsLst>
                <a:gs pos="0">
                  <a:srgbClr val="008000"/>
                </a:gs>
                <a:gs pos="100000">
                  <a:srgbClr val="008000">
                    <a:gamma/>
                    <a:shade val="46275"/>
                    <a:invGamma/>
                  </a:srgbClr>
                </a:gs>
              </a:gsLst>
              <a:lin ang="5400000" scaled="1"/>
            </a:gradFill>
            <a:ln w="9525">
              <a:solidFill>
                <a:srgbClr val="1C1C1C"/>
              </a:solidFill>
              <a:miter lim="800000"/>
              <a:headEnd/>
              <a:tailEnd/>
            </a:ln>
            <a:effectLst>
              <a:outerShdw dist="107763" dir="2700000" algn="ctr" rotWithShape="0">
                <a:schemeClr val="bg2">
                  <a:alpha val="50000"/>
                </a:schemeClr>
              </a:outerShdw>
            </a:effectLst>
          </p:spPr>
          <p:txBody>
            <a:bodyPr wrap="none" anchor="ctr"/>
            <a:lstStyle/>
            <a:p>
              <a:pPr marL="457200" indent="-457200">
                <a:defRPr/>
              </a:pPr>
              <a:r>
                <a:rPr lang="en-US" sz="1200" dirty="0">
                  <a:solidFill>
                    <a:srgbClr val="FFFFFF"/>
                  </a:solidFill>
                </a:rPr>
                <a:t>Professional Environment</a:t>
              </a:r>
            </a:p>
            <a:p>
              <a:pPr marL="457200" indent="-457200">
                <a:defRPr/>
              </a:pPr>
              <a:r>
                <a:rPr lang="en-US" sz="1200" dirty="0">
                  <a:solidFill>
                    <a:srgbClr val="FFFFFF"/>
                  </a:solidFill>
                </a:rPr>
                <a:t>  a. Informal norms</a:t>
              </a:r>
            </a:p>
            <a:p>
              <a:pPr marL="457200" indent="-457200">
                <a:defRPr/>
              </a:pPr>
              <a:r>
                <a:rPr lang="en-US" sz="1200" dirty="0">
                  <a:solidFill>
                    <a:srgbClr val="FFFFFF"/>
                  </a:solidFill>
                </a:rPr>
                <a:t>  b. Formal codes</a:t>
              </a:r>
            </a:p>
            <a:p>
              <a:pPr marL="457200" indent="-457200">
                <a:defRPr/>
              </a:pPr>
              <a:r>
                <a:rPr lang="en-US" sz="1200" dirty="0">
                  <a:solidFill>
                    <a:srgbClr val="FFFFFF"/>
                  </a:solidFill>
                </a:rPr>
                <a:t>  c. Code enforcement</a:t>
              </a:r>
            </a:p>
          </p:txBody>
        </p:sp>
        <p:sp>
          <p:nvSpPr>
            <p:cNvPr id="578570" name="Rectangle 10"/>
            <p:cNvSpPr>
              <a:spLocks noChangeArrowheads="1"/>
            </p:cNvSpPr>
            <p:nvPr/>
          </p:nvSpPr>
          <p:spPr bwMode="auto">
            <a:xfrm>
              <a:off x="182563" y="2971801"/>
              <a:ext cx="2286000" cy="914400"/>
            </a:xfrm>
            <a:prstGeom prst="rect">
              <a:avLst/>
            </a:prstGeom>
            <a:gradFill rotWithShape="1">
              <a:gsLst>
                <a:gs pos="0">
                  <a:srgbClr val="008000"/>
                </a:gs>
                <a:gs pos="100000">
                  <a:srgbClr val="008000">
                    <a:gamma/>
                    <a:shade val="46275"/>
                    <a:invGamma/>
                  </a:srgbClr>
                </a:gs>
              </a:gsLst>
              <a:lin ang="5400000" scaled="1"/>
            </a:gradFill>
            <a:ln w="9525">
              <a:solidFill>
                <a:srgbClr val="1C1C1C"/>
              </a:solidFill>
              <a:miter lim="800000"/>
              <a:headEnd/>
              <a:tailEnd/>
            </a:ln>
            <a:effectLst>
              <a:outerShdw dist="107763" dir="2700000" algn="ctr" rotWithShape="0">
                <a:schemeClr val="bg2">
                  <a:alpha val="50000"/>
                </a:schemeClr>
              </a:outerShdw>
            </a:effectLst>
          </p:spPr>
          <p:txBody>
            <a:bodyPr wrap="none" anchor="ctr"/>
            <a:lstStyle/>
            <a:p>
              <a:pPr>
                <a:defRPr/>
              </a:pPr>
              <a:r>
                <a:rPr lang="en-US" sz="1200" dirty="0">
                  <a:solidFill>
                    <a:srgbClr val="FFFFFF"/>
                  </a:solidFill>
                </a:rPr>
                <a:t>Industry Environment</a:t>
              </a:r>
            </a:p>
            <a:p>
              <a:pPr>
                <a:defRPr/>
              </a:pPr>
              <a:r>
                <a:rPr lang="en-US" sz="1200" dirty="0">
                  <a:solidFill>
                    <a:srgbClr val="FFFFFF"/>
                  </a:solidFill>
                </a:rPr>
                <a:t>  a. Informal norms</a:t>
              </a:r>
            </a:p>
            <a:p>
              <a:pPr>
                <a:defRPr/>
              </a:pPr>
              <a:r>
                <a:rPr lang="en-US" sz="1200" dirty="0">
                  <a:solidFill>
                    <a:srgbClr val="FFFFFF"/>
                  </a:solidFill>
                </a:rPr>
                <a:t>  b. Formal Codes</a:t>
              </a:r>
            </a:p>
            <a:p>
              <a:pPr>
                <a:defRPr/>
              </a:pPr>
              <a:r>
                <a:rPr lang="en-US" sz="1200" dirty="0">
                  <a:solidFill>
                    <a:srgbClr val="FFFFFF"/>
                  </a:solidFill>
                </a:rPr>
                <a:t>  c. Code enforcement</a:t>
              </a:r>
            </a:p>
          </p:txBody>
        </p:sp>
        <p:sp>
          <p:nvSpPr>
            <p:cNvPr id="578571" name="Rectangle 11"/>
            <p:cNvSpPr>
              <a:spLocks noChangeArrowheads="1"/>
            </p:cNvSpPr>
            <p:nvPr/>
          </p:nvSpPr>
          <p:spPr bwMode="auto">
            <a:xfrm>
              <a:off x="182563" y="4068763"/>
              <a:ext cx="2286000" cy="914400"/>
            </a:xfrm>
            <a:prstGeom prst="rect">
              <a:avLst/>
            </a:prstGeom>
            <a:gradFill rotWithShape="1">
              <a:gsLst>
                <a:gs pos="0">
                  <a:srgbClr val="008000"/>
                </a:gs>
                <a:gs pos="100000">
                  <a:srgbClr val="008000">
                    <a:gamma/>
                    <a:shade val="46275"/>
                    <a:invGamma/>
                  </a:srgbClr>
                </a:gs>
              </a:gsLst>
              <a:lin ang="5400000" scaled="1"/>
            </a:gradFill>
            <a:ln w="9525">
              <a:solidFill>
                <a:srgbClr val="1C1C1C"/>
              </a:solidFill>
              <a:miter lim="800000"/>
              <a:headEnd/>
              <a:tailEnd/>
            </a:ln>
            <a:effectLst>
              <a:outerShdw dist="107763" dir="2700000" algn="ctr" rotWithShape="0">
                <a:schemeClr val="bg2">
                  <a:alpha val="50000"/>
                </a:schemeClr>
              </a:outerShdw>
            </a:effectLst>
          </p:spPr>
          <p:txBody>
            <a:bodyPr wrap="none" anchor="ctr"/>
            <a:lstStyle/>
            <a:p>
              <a:pPr>
                <a:defRPr/>
              </a:pPr>
              <a:r>
                <a:rPr lang="en-US" sz="1200" dirty="0">
                  <a:solidFill>
                    <a:srgbClr val="FFFFFF"/>
                  </a:solidFill>
                </a:rPr>
                <a:t>Organizational Environment</a:t>
              </a:r>
            </a:p>
            <a:p>
              <a:pPr>
                <a:defRPr/>
              </a:pPr>
              <a:r>
                <a:rPr lang="en-US" sz="1200" dirty="0">
                  <a:solidFill>
                    <a:srgbClr val="FFFFFF"/>
                  </a:solidFill>
                </a:rPr>
                <a:t>  a. Informal norms</a:t>
              </a:r>
            </a:p>
            <a:p>
              <a:pPr>
                <a:defRPr/>
              </a:pPr>
              <a:r>
                <a:rPr lang="en-US" sz="1200" dirty="0">
                  <a:solidFill>
                    <a:srgbClr val="FFFFFF"/>
                  </a:solidFill>
                </a:rPr>
                <a:t>  b. Formal Codes</a:t>
              </a:r>
            </a:p>
            <a:p>
              <a:pPr>
                <a:defRPr/>
              </a:pPr>
              <a:r>
                <a:rPr lang="en-US" sz="1200" dirty="0">
                  <a:solidFill>
                    <a:srgbClr val="FFFFFF"/>
                  </a:solidFill>
                </a:rPr>
                <a:t>  c. Code enforcement</a:t>
              </a:r>
            </a:p>
          </p:txBody>
        </p:sp>
        <p:sp>
          <p:nvSpPr>
            <p:cNvPr id="7228" name="Rectangle 71"/>
            <p:cNvSpPr>
              <a:spLocks noChangeArrowheads="1"/>
            </p:cNvSpPr>
            <p:nvPr/>
          </p:nvSpPr>
          <p:spPr bwMode="auto">
            <a:xfrm>
              <a:off x="92075" y="1782763"/>
              <a:ext cx="2468563" cy="3292475"/>
            </a:xfrm>
            <a:prstGeom prst="rect">
              <a:avLst/>
            </a:prstGeom>
            <a:noFill/>
            <a:ln w="28575">
              <a:solidFill>
                <a:srgbClr val="1C1C1C"/>
              </a:solidFill>
              <a:prstDash val="sysDot"/>
              <a:miter lim="800000"/>
              <a:headEnd/>
              <a:tailEnd/>
            </a:ln>
          </p:spPr>
          <p:txBody>
            <a:bodyPr wrap="none" anchor="ctr"/>
            <a:lstStyle/>
            <a:p>
              <a:endParaRPr lang="en-US"/>
            </a:p>
          </p:txBody>
        </p:sp>
      </p:grpSp>
      <p:sp>
        <p:nvSpPr>
          <p:cNvPr id="578633" name="Rectangle 73"/>
          <p:cNvSpPr>
            <a:spLocks noGrp="1" noChangeArrowheads="1"/>
          </p:cNvSpPr>
          <p:nvPr>
            <p:ph type="ctrTitle"/>
          </p:nvPr>
        </p:nvSpPr>
        <p:spPr>
          <a:xfrm>
            <a:off x="92076" y="-71276"/>
            <a:ext cx="9144000" cy="838200"/>
          </a:xfrm>
        </p:spPr>
        <p:txBody>
          <a:bodyPr/>
          <a:lstStyle/>
          <a:p>
            <a:pPr eaLnBrk="1" hangingPunct="1">
              <a:defRPr/>
            </a:pPr>
            <a:r>
              <a:rPr lang="en-US" sz="2800" dirty="0" smtClean="0">
                <a:solidFill>
                  <a:schemeClr val="bg1">
                    <a:lumMod val="75000"/>
                  </a:schemeClr>
                </a:solidFill>
              </a:rPr>
              <a:t>Hunt-</a:t>
            </a:r>
            <a:r>
              <a:rPr lang="en-US" sz="2800" dirty="0" err="1" smtClean="0">
                <a:solidFill>
                  <a:schemeClr val="bg1">
                    <a:lumMod val="75000"/>
                  </a:schemeClr>
                </a:solidFill>
              </a:rPr>
              <a:t>Vitell</a:t>
            </a:r>
            <a:r>
              <a:rPr lang="en-US" sz="2800" dirty="0" smtClean="0">
                <a:solidFill>
                  <a:schemeClr val="bg1">
                    <a:lumMod val="75000"/>
                  </a:schemeClr>
                </a:solidFill>
              </a:rPr>
              <a:t> (1993) Theory of Ethics</a:t>
            </a:r>
          </a:p>
        </p:txBody>
      </p:sp>
    </p:spTree>
    <p:extLst>
      <p:ext uri="{BB962C8B-B14F-4D97-AF65-F5344CB8AC3E}">
        <p14:creationId xmlns:p14="http://schemas.microsoft.com/office/powerpoint/2010/main" val="1981425245"/>
      </p:ext>
    </p:extLst>
  </p:cSld>
  <p:clrMapOvr>
    <a:masterClrMapping/>
  </p:clrMapOvr>
  <p:transition spd="med">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7857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7856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82"/>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84"/>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73"/>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89"/>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90"/>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76"/>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91"/>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78"/>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79"/>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nodeType="clickEffect">
                                  <p:stCondLst>
                                    <p:cond delay="0"/>
                                  </p:stCondLst>
                                  <p:childTnLst>
                                    <p:set>
                                      <p:cBhvr>
                                        <p:cTn id="50" dur="1" fill="hold">
                                          <p:stCondLst>
                                            <p:cond delay="0"/>
                                          </p:stCondLst>
                                        </p:cTn>
                                        <p:tgtEl>
                                          <p:spTgt spid="80"/>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nodeType="clickEffect">
                                  <p:stCondLst>
                                    <p:cond delay="0"/>
                                  </p:stCondLst>
                                  <p:childTnLst>
                                    <p:set>
                                      <p:cBhvr>
                                        <p:cTn id="54" dur="1" fill="hold">
                                          <p:stCondLst>
                                            <p:cond delay="0"/>
                                          </p:stCondLst>
                                        </p:cTn>
                                        <p:tgtEl>
                                          <p:spTgt spid="8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78565" grpId="0" animBg="1"/>
      <p:bldP spid="578572"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solidFill>
                  <a:schemeClr val="bg1">
                    <a:lumMod val="75000"/>
                  </a:schemeClr>
                </a:solidFill>
              </a:rPr>
              <a:t>How to Handle Ethical Dilemmas</a:t>
            </a:r>
            <a:endParaRPr lang="en-US" dirty="0">
              <a:solidFill>
                <a:schemeClr val="bg1">
                  <a:lumMod val="75000"/>
                </a:schemeClr>
              </a:solidFill>
            </a:endParaRPr>
          </a:p>
        </p:txBody>
      </p:sp>
      <p:sp>
        <p:nvSpPr>
          <p:cNvPr id="4" name="Content Placeholder 3"/>
          <p:cNvSpPr>
            <a:spLocks noGrp="1"/>
          </p:cNvSpPr>
          <p:nvPr>
            <p:ph idx="1"/>
          </p:nvPr>
        </p:nvSpPr>
        <p:spPr/>
        <p:txBody>
          <a:bodyPr/>
          <a:lstStyle/>
          <a:p>
            <a:r>
              <a:rPr lang="en-US" b="0" dirty="0">
                <a:solidFill>
                  <a:srgbClr val="00B050"/>
                </a:solidFill>
              </a:rPr>
              <a:t>Use common sense. If it's clearly wrong or illegal, you know the consequences of doing something that could cost you dearly. </a:t>
            </a:r>
          </a:p>
          <a:p>
            <a:r>
              <a:rPr lang="en-US" b="0" dirty="0">
                <a:solidFill>
                  <a:srgbClr val="00B050"/>
                </a:solidFill>
              </a:rPr>
              <a:t>Don't let your self-interest get in the way and allow it to cloud your judgment. A short-term gain could be a long-term pain if you make the wrong decision and get caught. </a:t>
            </a:r>
          </a:p>
        </p:txBody>
      </p:sp>
    </p:spTree>
    <p:extLst>
      <p:ext uri="{BB962C8B-B14F-4D97-AF65-F5344CB8AC3E}">
        <p14:creationId xmlns:p14="http://schemas.microsoft.com/office/powerpoint/2010/main" val="1814086945"/>
      </p:ext>
    </p:extLst>
  </p:cSld>
  <p:clrMapOvr>
    <a:masterClrMapping/>
  </p:clrMapOvr>
  <p:transition spd="med">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bg1">
                    <a:lumMod val="75000"/>
                  </a:schemeClr>
                </a:solidFill>
              </a:rPr>
              <a:t>How to Handle Ethical </a:t>
            </a:r>
            <a:r>
              <a:rPr lang="en-US" dirty="0" smtClean="0">
                <a:solidFill>
                  <a:schemeClr val="bg1">
                    <a:lumMod val="75000"/>
                  </a:schemeClr>
                </a:solidFill>
              </a:rPr>
              <a:t>Dilemmas, cont.</a:t>
            </a:r>
            <a:endParaRPr lang="en-US" dirty="0">
              <a:solidFill>
                <a:schemeClr val="bg1">
                  <a:lumMod val="75000"/>
                </a:schemeClr>
              </a:solidFill>
            </a:endParaRPr>
          </a:p>
        </p:txBody>
      </p:sp>
      <p:sp>
        <p:nvSpPr>
          <p:cNvPr id="3" name="Content Placeholder 2"/>
          <p:cNvSpPr>
            <a:spLocks noGrp="1"/>
          </p:cNvSpPr>
          <p:nvPr>
            <p:ph idx="1"/>
          </p:nvPr>
        </p:nvSpPr>
        <p:spPr/>
        <p:txBody>
          <a:bodyPr/>
          <a:lstStyle/>
          <a:p>
            <a:r>
              <a:rPr lang="en-US" b="0" dirty="0">
                <a:solidFill>
                  <a:srgbClr val="00B050"/>
                </a:solidFill>
              </a:rPr>
              <a:t>Don't assume that your employer will back you up if you do something wrong and get caught. </a:t>
            </a:r>
            <a:r>
              <a:rPr lang="en-US" b="0" dirty="0" smtClean="0">
                <a:solidFill>
                  <a:srgbClr val="00B050"/>
                </a:solidFill>
              </a:rPr>
              <a:t>If </a:t>
            </a:r>
            <a:r>
              <a:rPr lang="en-US" b="0" dirty="0">
                <a:solidFill>
                  <a:srgbClr val="00B050"/>
                </a:solidFill>
              </a:rPr>
              <a:t>you acted alone and get caught, don't expect your employer to defend you because they may distance themselves from you to avoid further embarrassment or legal trouble. </a:t>
            </a:r>
          </a:p>
          <a:p>
            <a:r>
              <a:rPr lang="en-US" b="0" dirty="0">
                <a:solidFill>
                  <a:srgbClr val="00B050"/>
                </a:solidFill>
              </a:rPr>
              <a:t>Don't risk your credibility. It can take many good deeds to build credibility but only one seemingly simple indiscretion for it to vanish.</a:t>
            </a:r>
            <a:endParaRPr lang="en-US" dirty="0">
              <a:solidFill>
                <a:srgbClr val="00B050"/>
              </a:solidFill>
            </a:endParaRPr>
          </a:p>
        </p:txBody>
      </p:sp>
    </p:spTree>
    <p:extLst>
      <p:ext uri="{BB962C8B-B14F-4D97-AF65-F5344CB8AC3E}">
        <p14:creationId xmlns:p14="http://schemas.microsoft.com/office/powerpoint/2010/main" val="3133100435"/>
      </p:ext>
    </p:extLst>
  </p:cSld>
  <p:clrMapOvr>
    <a:masterClrMapping/>
  </p:clrMapOvr>
  <p:transition spd="med">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152400"/>
            <a:ext cx="7162800" cy="685800"/>
          </a:xfrm>
        </p:spPr>
        <p:txBody>
          <a:bodyPr/>
          <a:lstStyle/>
          <a:p>
            <a:r>
              <a:rPr lang="en-US" b="1" dirty="0" smtClean="0">
                <a:solidFill>
                  <a:schemeClr val="bg1">
                    <a:lumMod val="75000"/>
                  </a:schemeClr>
                </a:solidFill>
              </a:rPr>
              <a:t>AIR Code of Ethics Section I -Competence</a:t>
            </a:r>
            <a:endParaRPr lang="en-US" b="1" dirty="0">
              <a:solidFill>
                <a:schemeClr val="bg1">
                  <a:lumMod val="75000"/>
                </a:schemeClr>
              </a:solidFill>
            </a:endParaRPr>
          </a:p>
        </p:txBody>
      </p:sp>
      <p:sp>
        <p:nvSpPr>
          <p:cNvPr id="3" name="Content Placeholder 2"/>
          <p:cNvSpPr>
            <a:spLocks noGrp="1"/>
          </p:cNvSpPr>
          <p:nvPr>
            <p:ph idx="1"/>
          </p:nvPr>
        </p:nvSpPr>
        <p:spPr/>
        <p:txBody>
          <a:bodyPr/>
          <a:lstStyle/>
          <a:p>
            <a:r>
              <a:rPr lang="en-US" sz="2400" b="0" dirty="0" smtClean="0">
                <a:solidFill>
                  <a:srgbClr val="CC3300"/>
                </a:solidFill>
              </a:rPr>
              <a:t>The </a:t>
            </a:r>
            <a:r>
              <a:rPr lang="en-US" sz="2400" b="0" dirty="0">
                <a:solidFill>
                  <a:srgbClr val="CC3300"/>
                </a:solidFill>
              </a:rPr>
              <a:t>institutional researcher shall not, in job application, resume, or the ordinary conduct of affairs, claim or imply a degree of competency he/she does not possess. </a:t>
            </a:r>
          </a:p>
          <a:p>
            <a:r>
              <a:rPr lang="en-US" sz="2400" b="0" dirty="0" smtClean="0">
                <a:solidFill>
                  <a:srgbClr val="CC3300"/>
                </a:solidFill>
              </a:rPr>
              <a:t>The </a:t>
            </a:r>
            <a:r>
              <a:rPr lang="en-US" sz="2400" b="0" dirty="0">
                <a:solidFill>
                  <a:srgbClr val="CC3300"/>
                </a:solidFill>
              </a:rPr>
              <a:t>institutional researcher shall not accept assignments requiring competencies he/she does not have and for which he/she cannot effectively rely upon the assistance of colleagues, unless the supervisor has been adequately apprised or unless he/she would acquire the necessary competence prior to doing the research. </a:t>
            </a:r>
          </a:p>
        </p:txBody>
      </p:sp>
    </p:spTree>
    <p:extLst>
      <p:ext uri="{BB962C8B-B14F-4D97-AF65-F5344CB8AC3E}">
        <p14:creationId xmlns:p14="http://schemas.microsoft.com/office/powerpoint/2010/main" val="1909543364"/>
      </p:ext>
    </p:extLst>
  </p:cSld>
  <p:clrMapOvr>
    <a:masterClrMapping/>
  </p:clrMapOvr>
  <p:transition spd="med">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bg1">
                    <a:lumMod val="75000"/>
                  </a:schemeClr>
                </a:solidFill>
              </a:rPr>
              <a:t>Section I - Competence, cont</a:t>
            </a:r>
            <a:r>
              <a:rPr lang="en-US" dirty="0">
                <a:solidFill>
                  <a:schemeClr val="bg1">
                    <a:lumMod val="75000"/>
                  </a:schemeClr>
                </a:solidFill>
              </a:rPr>
              <a:t>.</a:t>
            </a:r>
          </a:p>
        </p:txBody>
      </p:sp>
      <p:sp>
        <p:nvSpPr>
          <p:cNvPr id="3" name="Content Placeholder 2"/>
          <p:cNvSpPr>
            <a:spLocks noGrp="1"/>
          </p:cNvSpPr>
          <p:nvPr>
            <p:ph idx="1"/>
          </p:nvPr>
        </p:nvSpPr>
        <p:spPr/>
        <p:txBody>
          <a:bodyPr/>
          <a:lstStyle/>
          <a:p>
            <a:r>
              <a:rPr lang="en-US" sz="2400" b="0" dirty="0">
                <a:solidFill>
                  <a:srgbClr val="CC3300"/>
                </a:solidFill>
              </a:rPr>
              <a:t>Institutional researchers should use methodologies or techniques that are new to them only after appropriate study, training, consultation, and supervision from people who are competent in those methodologies or techniques</a:t>
            </a:r>
            <a:r>
              <a:rPr lang="en-US" sz="2400" b="0" dirty="0" smtClean="0">
                <a:solidFill>
                  <a:srgbClr val="CC3300"/>
                </a:solidFill>
              </a:rPr>
              <a:t>.</a:t>
            </a:r>
            <a:endParaRPr lang="en-US" sz="2400" b="0" dirty="0">
              <a:solidFill>
                <a:srgbClr val="CC3300"/>
              </a:solidFill>
            </a:endParaRPr>
          </a:p>
          <a:p>
            <a:r>
              <a:rPr lang="en-US" sz="2400" b="0" dirty="0" smtClean="0">
                <a:solidFill>
                  <a:srgbClr val="CC3300"/>
                </a:solidFill>
              </a:rPr>
              <a:t>The </a:t>
            </a:r>
            <a:r>
              <a:rPr lang="en-US" sz="2400" b="0" dirty="0">
                <a:solidFill>
                  <a:srgbClr val="CC3300"/>
                </a:solidFill>
              </a:rPr>
              <a:t>institutional researcher shall provide subordinates with opportunities for professional growth and development</a:t>
            </a:r>
            <a:r>
              <a:rPr lang="en-US" sz="2400" b="0" dirty="0" smtClean="0">
                <a:solidFill>
                  <a:srgbClr val="CC3300"/>
                </a:solidFill>
              </a:rPr>
              <a:t>.</a:t>
            </a:r>
            <a:endParaRPr lang="en-US" sz="2400" b="0" dirty="0">
              <a:solidFill>
                <a:srgbClr val="CC3300"/>
              </a:solidFill>
            </a:endParaRPr>
          </a:p>
          <a:p>
            <a:r>
              <a:rPr lang="en-US" sz="2400" b="0" dirty="0" smtClean="0">
                <a:solidFill>
                  <a:srgbClr val="CC3300"/>
                </a:solidFill>
              </a:rPr>
              <a:t>The </a:t>
            </a:r>
            <a:r>
              <a:rPr lang="en-US" sz="2400" b="0" dirty="0">
                <a:solidFill>
                  <a:srgbClr val="CC3300"/>
                </a:solidFill>
              </a:rPr>
              <a:t>institutional researcher has the responsibility to develop his/her own professional skills, knowledge, and performance and to keep abreast of changes in the field.</a:t>
            </a:r>
          </a:p>
          <a:p>
            <a:endParaRPr lang="en-US" dirty="0"/>
          </a:p>
          <a:p>
            <a:endParaRPr lang="en-US" dirty="0"/>
          </a:p>
        </p:txBody>
      </p:sp>
    </p:spTree>
    <p:extLst>
      <p:ext uri="{BB962C8B-B14F-4D97-AF65-F5344CB8AC3E}">
        <p14:creationId xmlns:p14="http://schemas.microsoft.com/office/powerpoint/2010/main" val="162973040"/>
      </p:ext>
    </p:extLst>
  </p:cSld>
  <p:clrMapOvr>
    <a:masterClrMapping/>
  </p:clrMapOvr>
  <p:transition spd="med">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Damage control design template">
  <a:themeElements>
    <a:clrScheme name="Office Theme 12">
      <a:dk1>
        <a:srgbClr val="777777"/>
      </a:dk1>
      <a:lt1>
        <a:srgbClr val="969696"/>
      </a:lt1>
      <a:dk2>
        <a:srgbClr val="686B5D"/>
      </a:dk2>
      <a:lt2>
        <a:srgbClr val="FFFFCC"/>
      </a:lt2>
      <a:accent1>
        <a:srgbClr val="909082"/>
      </a:accent1>
      <a:accent2>
        <a:srgbClr val="809EA8"/>
      </a:accent2>
      <a:accent3>
        <a:srgbClr val="B9BAB6"/>
      </a:accent3>
      <a:accent4>
        <a:srgbClr val="7F7F7F"/>
      </a:accent4>
      <a:accent5>
        <a:srgbClr val="C6C6C1"/>
      </a:accent5>
      <a:accent6>
        <a:srgbClr val="738F98"/>
      </a:accent6>
      <a:hlink>
        <a:srgbClr val="FFCC66"/>
      </a:hlink>
      <a:folHlink>
        <a:srgbClr val="E9DCB9"/>
      </a:folHlink>
    </a:clrScheme>
    <a:fontScheme name="Office Theme">
      <a:majorFont>
        <a:latin typeface="Arial Black"/>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ahoma"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ahoma" charset="0"/>
          </a:defRPr>
        </a:defPPr>
      </a:lstStyle>
    </a:lnDef>
  </a:objectDefaults>
  <a:extraClrSchemeLst>
    <a:extraClrScheme>
      <a:clrScheme name="Office Them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Office Them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Office Them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Office Them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Office Them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Office Them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Office Theme 10">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Office Theme 11">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Office Theme 12">
        <a:dk1>
          <a:srgbClr val="777777"/>
        </a:dk1>
        <a:lt1>
          <a:srgbClr val="969696"/>
        </a:lt1>
        <a:dk2>
          <a:srgbClr val="686B5D"/>
        </a:dk2>
        <a:lt2>
          <a:srgbClr val="FFFFCC"/>
        </a:lt2>
        <a:accent1>
          <a:srgbClr val="909082"/>
        </a:accent1>
        <a:accent2>
          <a:srgbClr val="809EA8"/>
        </a:accent2>
        <a:accent3>
          <a:srgbClr val="B9BAB6"/>
        </a:accent3>
        <a:accent4>
          <a:srgbClr val="7F7F7F"/>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Damage control design template</Template>
  <TotalTime>640</TotalTime>
  <Words>2215</Words>
  <Application>Microsoft Office PowerPoint</Application>
  <PresentationFormat>On-screen Show (4:3)</PresentationFormat>
  <Paragraphs>130</Paragraphs>
  <Slides>24</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24</vt:i4>
      </vt:variant>
    </vt:vector>
  </HeadingPairs>
  <TitlesOfParts>
    <vt:vector size="29" baseType="lpstr">
      <vt:lpstr>Arial</vt:lpstr>
      <vt:lpstr>Arial Black</vt:lpstr>
      <vt:lpstr>Calibri</vt:lpstr>
      <vt:lpstr>Tahoma</vt:lpstr>
      <vt:lpstr>Damage control design template</vt:lpstr>
      <vt:lpstr>Got Ethics?</vt:lpstr>
      <vt:lpstr>What is IR?</vt:lpstr>
      <vt:lpstr>IR and the Scientific Method</vt:lpstr>
      <vt:lpstr>Theory of Ethics</vt:lpstr>
      <vt:lpstr>Hunt-Vitell (1993) Theory of Ethics</vt:lpstr>
      <vt:lpstr>How to Handle Ethical Dilemmas</vt:lpstr>
      <vt:lpstr>How to Handle Ethical Dilemmas, cont.</vt:lpstr>
      <vt:lpstr>AIR Code of Ethics Section I -Competence</vt:lpstr>
      <vt:lpstr>Section I - Competence, cont.</vt:lpstr>
      <vt:lpstr>Section II - Practice</vt:lpstr>
      <vt:lpstr>Section II – Practice, cont.</vt:lpstr>
      <vt:lpstr>Section II – Practice, cont.</vt:lpstr>
      <vt:lpstr>Section II – Practice, cont.</vt:lpstr>
      <vt:lpstr>Section III - Confidentiality</vt:lpstr>
      <vt:lpstr>Section III – Confidentiality, cont.</vt:lpstr>
      <vt:lpstr>Section III – Confidentiality, cont.</vt:lpstr>
      <vt:lpstr>Section IV – Relationships with Community</vt:lpstr>
      <vt:lpstr>Section IV – Relationships with Community, cont.</vt:lpstr>
      <vt:lpstr>Section IV – Relationships with Community, cont.</vt:lpstr>
      <vt:lpstr>Section IV – Relationships with the Community, cont.</vt:lpstr>
      <vt:lpstr>Section V – Relationships to the Craft</vt:lpstr>
      <vt:lpstr>Section V – Relationships to the Craft, cont.</vt:lpstr>
      <vt:lpstr>Section V – Relationships to the Craft, cont.</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Windows User</dc:creator>
  <cp:lastModifiedBy>Adkison, Victoria B.</cp:lastModifiedBy>
  <cp:revision>21</cp:revision>
  <cp:lastPrinted>1601-01-01T00:00:00Z</cp:lastPrinted>
  <dcterms:created xsi:type="dcterms:W3CDTF">2012-09-16T19:42:00Z</dcterms:created>
  <dcterms:modified xsi:type="dcterms:W3CDTF">2015-04-01T13:36:27Z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TC010900291033</vt:lpwstr>
  </property>
</Properties>
</file>